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70" r:id="rId2"/>
  </p:sldMasterIdLst>
  <p:notesMasterIdLst>
    <p:notesMasterId r:id="rId58"/>
  </p:notesMasterIdLst>
  <p:handoutMasterIdLst>
    <p:handoutMasterId r:id="rId59"/>
  </p:handoutMasterIdLst>
  <p:sldIdLst>
    <p:sldId id="261" r:id="rId3"/>
    <p:sldId id="303" r:id="rId4"/>
    <p:sldId id="304" r:id="rId5"/>
    <p:sldId id="276" r:id="rId6"/>
    <p:sldId id="315" r:id="rId7"/>
    <p:sldId id="273" r:id="rId8"/>
    <p:sldId id="306" r:id="rId9"/>
    <p:sldId id="311" r:id="rId10"/>
    <p:sldId id="333" r:id="rId11"/>
    <p:sldId id="334" r:id="rId12"/>
    <p:sldId id="336" r:id="rId13"/>
    <p:sldId id="335" r:id="rId14"/>
    <p:sldId id="326" r:id="rId15"/>
    <p:sldId id="344" r:id="rId16"/>
    <p:sldId id="345" r:id="rId17"/>
    <p:sldId id="346" r:id="rId18"/>
    <p:sldId id="347" r:id="rId19"/>
    <p:sldId id="348" r:id="rId20"/>
    <p:sldId id="349" r:id="rId21"/>
    <p:sldId id="350" r:id="rId22"/>
    <p:sldId id="312" r:id="rId23"/>
    <p:sldId id="288" r:id="rId24"/>
    <p:sldId id="289" r:id="rId25"/>
    <p:sldId id="290" r:id="rId26"/>
    <p:sldId id="291" r:id="rId27"/>
    <p:sldId id="292" r:id="rId28"/>
    <p:sldId id="351" r:id="rId29"/>
    <p:sldId id="331" r:id="rId30"/>
    <p:sldId id="337" r:id="rId31"/>
    <p:sldId id="338" r:id="rId32"/>
    <p:sldId id="325" r:id="rId33"/>
    <p:sldId id="314" r:id="rId34"/>
    <p:sldId id="330" r:id="rId35"/>
    <p:sldId id="297" r:id="rId36"/>
    <p:sldId id="308" r:id="rId37"/>
    <p:sldId id="309" r:id="rId38"/>
    <p:sldId id="339" r:id="rId39"/>
    <p:sldId id="340" r:id="rId40"/>
    <p:sldId id="341" r:id="rId41"/>
    <p:sldId id="342" r:id="rId42"/>
    <p:sldId id="343" r:id="rId43"/>
    <p:sldId id="313" r:id="rId44"/>
    <p:sldId id="307" r:id="rId45"/>
    <p:sldId id="257" r:id="rId46"/>
    <p:sldId id="327" r:id="rId47"/>
    <p:sldId id="329" r:id="rId48"/>
    <p:sldId id="316" r:id="rId49"/>
    <p:sldId id="328" r:id="rId50"/>
    <p:sldId id="299" r:id="rId51"/>
    <p:sldId id="300" r:id="rId52"/>
    <p:sldId id="301" r:id="rId53"/>
    <p:sldId id="302" r:id="rId54"/>
    <p:sldId id="294" r:id="rId55"/>
    <p:sldId id="295" r:id="rId56"/>
    <p:sldId id="2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A2C"/>
    <a:srgbClr val="009A3E"/>
    <a:srgbClr val="329432"/>
    <a:srgbClr val="FBB900"/>
    <a:srgbClr val="3127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C89EF96-8CEA-46FF-86C4-4CE0E760980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8" autoAdjust="0"/>
    <p:restoredTop sz="95274" autoAdjust="0"/>
  </p:normalViewPr>
  <p:slideViewPr>
    <p:cSldViewPr snapToGrid="0">
      <p:cViewPr varScale="1">
        <p:scale>
          <a:sx n="87" d="100"/>
          <a:sy n="87" d="100"/>
        </p:scale>
        <p:origin x="557" y="58"/>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2" d="100"/>
          <a:sy n="82" d="100"/>
        </p:scale>
        <p:origin x="385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1F0B2954-4D7F-4E65-9CE7-2C2D834E62E2}"/>
    <pc:docChg chg="addSld modSld">
      <pc:chgData name="" userId="" providerId="" clId="Web-{1F0B2954-4D7F-4E65-9CE7-2C2D834E62E2}" dt="2018-03-21T20:35:46.709" v="483"/>
      <pc:docMkLst>
        <pc:docMk/>
      </pc:docMkLst>
      <pc:sldChg chg="modSp">
        <pc:chgData name="" userId="" providerId="" clId="Web-{1F0B2954-4D7F-4E65-9CE7-2C2D834E62E2}" dt="2018-03-21T20:29:51.650" v="259"/>
        <pc:sldMkLst>
          <pc:docMk/>
          <pc:sldMk cId="698741712" sldId="309"/>
        </pc:sldMkLst>
        <pc:spChg chg="mod">
          <ac:chgData name="" userId="" providerId="" clId="Web-{1F0B2954-4D7F-4E65-9CE7-2C2D834E62E2}" dt="2018-03-21T20:29:51.650" v="259"/>
          <ac:spMkLst>
            <pc:docMk/>
            <pc:sldMk cId="698741712" sldId="309"/>
            <ac:spMk id="3" creationId="{9EBEA796-E336-4A4D-9028-52E17835E675}"/>
          </ac:spMkLst>
        </pc:spChg>
      </pc:sldChg>
      <pc:sldChg chg="delSp modSp">
        <pc:chgData name="" userId="" providerId="" clId="Web-{1F0B2954-4D7F-4E65-9CE7-2C2D834E62E2}" dt="2018-03-21T20:32:44.210" v="276"/>
        <pc:sldMkLst>
          <pc:docMk/>
          <pc:sldMk cId="218685553" sldId="323"/>
        </pc:sldMkLst>
        <pc:spChg chg="del">
          <ac:chgData name="" userId="" providerId="" clId="Web-{1F0B2954-4D7F-4E65-9CE7-2C2D834E62E2}" dt="2018-03-21T20:30:31.916" v="262"/>
          <ac:spMkLst>
            <pc:docMk/>
            <pc:sldMk cId="218685553" sldId="323"/>
            <ac:spMk id="5" creationId="{E4C44BA0-BD48-49D8-8D51-2D5EA3521756}"/>
          </ac:spMkLst>
        </pc:spChg>
        <pc:spChg chg="del">
          <ac:chgData name="" userId="" providerId="" clId="Web-{1F0B2954-4D7F-4E65-9CE7-2C2D834E62E2}" dt="2018-03-21T20:31:02.150" v="265"/>
          <ac:spMkLst>
            <pc:docMk/>
            <pc:sldMk cId="218685553" sldId="323"/>
            <ac:spMk id="9" creationId="{1BFB74D6-40EF-4805-B3DA-9ABB26DAFD76}"/>
          </ac:spMkLst>
        </pc:spChg>
        <pc:spChg chg="mod">
          <ac:chgData name="" userId="" providerId="" clId="Web-{1F0B2954-4D7F-4E65-9CE7-2C2D834E62E2}" dt="2018-03-21T20:31:49.102" v="271"/>
          <ac:spMkLst>
            <pc:docMk/>
            <pc:sldMk cId="218685553" sldId="323"/>
            <ac:spMk id="10" creationId="{138C3496-70BA-4098-A634-AEBD9BA4ECE2}"/>
          </ac:spMkLst>
        </pc:spChg>
        <pc:spChg chg="del">
          <ac:chgData name="" userId="" providerId="" clId="Web-{1F0B2954-4D7F-4E65-9CE7-2C2D834E62E2}" dt="2018-03-21T20:31:04.103" v="266"/>
          <ac:spMkLst>
            <pc:docMk/>
            <pc:sldMk cId="218685553" sldId="323"/>
            <ac:spMk id="11" creationId="{AE88C06F-A945-4E01-B488-16221A2C2334}"/>
          </ac:spMkLst>
        </pc:spChg>
        <pc:spChg chg="mod">
          <ac:chgData name="" userId="" providerId="" clId="Web-{1F0B2954-4D7F-4E65-9CE7-2C2D834E62E2}" dt="2018-03-21T20:32:44.210" v="276"/>
          <ac:spMkLst>
            <pc:docMk/>
            <pc:sldMk cId="218685553" sldId="323"/>
            <ac:spMk id="13" creationId="{016BE308-A331-42BA-990B-2910417E2DA6}"/>
          </ac:spMkLst>
        </pc:spChg>
        <pc:spChg chg="del">
          <ac:chgData name="" userId="" providerId="" clId="Web-{1F0B2954-4D7F-4E65-9CE7-2C2D834E62E2}" dt="2018-03-21T20:30:45.166" v="263"/>
          <ac:spMkLst>
            <pc:docMk/>
            <pc:sldMk cId="218685553" sldId="323"/>
            <ac:spMk id="14" creationId="{D7D2753A-391C-4476-98C5-D2B118A50FA6}"/>
          </ac:spMkLst>
        </pc:spChg>
        <pc:cxnChg chg="del">
          <ac:chgData name="" userId="" providerId="" clId="Web-{1F0B2954-4D7F-4E65-9CE7-2C2D834E62E2}" dt="2018-03-21T20:31:12.353" v="268"/>
          <ac:cxnSpMkLst>
            <pc:docMk/>
            <pc:sldMk cId="218685553" sldId="323"/>
            <ac:cxnSpMk id="7" creationId="{98D8D20E-0B2C-4E61-9980-8A9647B326DC}"/>
          </ac:cxnSpMkLst>
        </pc:cxnChg>
      </pc:sldChg>
      <pc:sldChg chg="addSp delSp modSp new">
        <pc:chgData name="" userId="" providerId="" clId="Web-{1F0B2954-4D7F-4E65-9CE7-2C2D834E62E2}" dt="2018-03-21T20:35:46.709" v="483"/>
        <pc:sldMkLst>
          <pc:docMk/>
          <pc:sldMk cId="2127812582" sldId="332"/>
        </pc:sldMkLst>
        <pc:spChg chg="mod">
          <ac:chgData name="" userId="" providerId="" clId="Web-{1F0B2954-4D7F-4E65-9CE7-2C2D834E62E2}" dt="2018-03-21T20:33:12.428" v="288"/>
          <ac:spMkLst>
            <pc:docMk/>
            <pc:sldMk cId="2127812582" sldId="332"/>
            <ac:spMk id="2" creationId="{3EA5E8EF-3AD1-4E1F-970C-191BF6902659}"/>
          </ac:spMkLst>
        </pc:spChg>
        <pc:spChg chg="mod">
          <ac:chgData name="" userId="" providerId="" clId="Web-{1F0B2954-4D7F-4E65-9CE7-2C2D834E62E2}" dt="2018-03-21T20:35:45.303" v="481"/>
          <ac:spMkLst>
            <pc:docMk/>
            <pc:sldMk cId="2127812582" sldId="332"/>
            <ac:spMk id="3" creationId="{8A966495-843B-46C9-910F-872A04E1A8F8}"/>
          </ac:spMkLst>
        </pc:spChg>
        <pc:spChg chg="add del">
          <ac:chgData name="" userId="" providerId="" clId="Web-{1F0B2954-4D7F-4E65-9CE7-2C2D834E62E2}" dt="2018-03-21T20:35:46.709" v="483"/>
          <ac:spMkLst>
            <pc:docMk/>
            <pc:sldMk cId="2127812582" sldId="332"/>
            <ac:spMk id="5" creationId="{0798929F-3A71-4C18-8B03-9771780AAF04}"/>
          </ac:spMkLst>
        </pc:spChg>
        <pc:spChg chg="add mod">
          <ac:chgData name="" userId="" providerId="" clId="Web-{1F0B2954-4D7F-4E65-9CE7-2C2D834E62E2}" dt="2018-03-21T20:32:59.225" v="278"/>
          <ac:spMkLst>
            <pc:docMk/>
            <pc:sldMk cId="2127812582" sldId="332"/>
            <ac:spMk id="6" creationId="{249A34AA-3E87-4008-91CB-D6326F091F8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zacky\Dropbox\MIE609\Collective%20Management%20Project\Renewable%20Energy%20Plants%20Model\PV%20Plant%20Germany\Pv-Germany-Profit%20calculation-Sar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zacky\Dropbox\MIE609\Collective%20Management%20Project\Renewable%20Energy%20Plants%20Model\Wind%20Plant%20UK\WindDailyEnergyU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F:\School\Univerisity\KIC%20Inno%20Energy\Year%202%20Ecole%20Polytecnique\Semester%201\P2\Collective%20Management%20Project\Pie%20chart%20energy%20profit.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F:\School\Univerisity\KIC%20Inno%20Energy\Year%202%20Ecole%20Polytecnique\Semester%201\P2\Collective%20Management%20Project\Pie%20chart%20energy%20profit.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F:\School\Univerisity\KIC%20Inno%20Energy\Year%202%20Ecole%20Polytecnique\Semester%201\P2\Collective%20Management%20Project\Pie%20chart%20energy%20profit.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F:\School\Univerisity\KIC%20Inno%20Energy\Year%202%20Ecole%20Polytecnique\Semester%201\P2\Collective%20Management%20Project\Pie%20chart%20energy%20profit.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2"/>
                </a:solidFill>
                <a:latin typeface="Franklin Gothic Book" panose="020B0503020102020204" pitchFamily="34" charset="0"/>
                <a:ea typeface="+mn-ea"/>
                <a:cs typeface="+mn-cs"/>
              </a:defRPr>
            </a:pPr>
            <a:r>
              <a:rPr lang="en-US"/>
              <a:t>PV Energy Yield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areaChart>
        <c:grouping val="standard"/>
        <c:varyColors val="0"/>
        <c:ser>
          <c:idx val="0"/>
          <c:order val="0"/>
          <c:tx>
            <c:v>Energy Yield</c:v>
          </c:tx>
          <c:spPr>
            <a:solidFill>
              <a:schemeClr val="accent1"/>
            </a:solidFill>
            <a:ln>
              <a:noFill/>
            </a:ln>
            <a:effectLst/>
          </c:spPr>
          <c:val>
            <c:numRef>
              <c:f>Sheet1!$H$14:$H$378</c:f>
              <c:numCache>
                <c:formatCode>General</c:formatCode>
                <c:ptCount val="365"/>
                <c:pt idx="0">
                  <c:v>9.4499999999999993</c:v>
                </c:pt>
                <c:pt idx="1">
                  <c:v>1.49</c:v>
                </c:pt>
                <c:pt idx="2">
                  <c:v>8.11</c:v>
                </c:pt>
                <c:pt idx="3">
                  <c:v>10.89</c:v>
                </c:pt>
                <c:pt idx="4">
                  <c:v>8.51</c:v>
                </c:pt>
                <c:pt idx="5">
                  <c:v>12.68</c:v>
                </c:pt>
                <c:pt idx="6">
                  <c:v>6.1</c:v>
                </c:pt>
                <c:pt idx="7">
                  <c:v>28.75</c:v>
                </c:pt>
                <c:pt idx="8">
                  <c:v>12.39</c:v>
                </c:pt>
                <c:pt idx="9">
                  <c:v>10.93</c:v>
                </c:pt>
                <c:pt idx="10">
                  <c:v>5.24</c:v>
                </c:pt>
                <c:pt idx="11">
                  <c:v>10.25</c:v>
                </c:pt>
                <c:pt idx="12">
                  <c:v>13.33</c:v>
                </c:pt>
                <c:pt idx="13">
                  <c:v>58.2</c:v>
                </c:pt>
                <c:pt idx="14">
                  <c:v>11.31</c:v>
                </c:pt>
                <c:pt idx="15">
                  <c:v>18.61</c:v>
                </c:pt>
                <c:pt idx="16">
                  <c:v>18.420000000000002</c:v>
                </c:pt>
                <c:pt idx="17">
                  <c:v>65.930000000000007</c:v>
                </c:pt>
                <c:pt idx="18">
                  <c:v>68.45</c:v>
                </c:pt>
                <c:pt idx="19">
                  <c:v>33.65</c:v>
                </c:pt>
                <c:pt idx="20">
                  <c:v>45.91</c:v>
                </c:pt>
                <c:pt idx="21">
                  <c:v>58.3</c:v>
                </c:pt>
                <c:pt idx="22">
                  <c:v>6.58</c:v>
                </c:pt>
                <c:pt idx="23">
                  <c:v>15.69</c:v>
                </c:pt>
                <c:pt idx="24">
                  <c:v>42.47</c:v>
                </c:pt>
                <c:pt idx="25">
                  <c:v>45.39</c:v>
                </c:pt>
                <c:pt idx="26">
                  <c:v>33.03</c:v>
                </c:pt>
                <c:pt idx="27">
                  <c:v>27.3</c:v>
                </c:pt>
                <c:pt idx="28">
                  <c:v>65.94</c:v>
                </c:pt>
                <c:pt idx="29">
                  <c:v>12.41</c:v>
                </c:pt>
                <c:pt idx="30">
                  <c:v>5.47</c:v>
                </c:pt>
                <c:pt idx="31">
                  <c:v>9.8800000000000008</c:v>
                </c:pt>
                <c:pt idx="32">
                  <c:v>18.39</c:v>
                </c:pt>
                <c:pt idx="33">
                  <c:v>9.41</c:v>
                </c:pt>
                <c:pt idx="34">
                  <c:v>5.94</c:v>
                </c:pt>
                <c:pt idx="35">
                  <c:v>14.09</c:v>
                </c:pt>
                <c:pt idx="36">
                  <c:v>63.49</c:v>
                </c:pt>
                <c:pt idx="37">
                  <c:v>8.5</c:v>
                </c:pt>
                <c:pt idx="38">
                  <c:v>12.68</c:v>
                </c:pt>
                <c:pt idx="39">
                  <c:v>9.89</c:v>
                </c:pt>
                <c:pt idx="40">
                  <c:v>13.01</c:v>
                </c:pt>
                <c:pt idx="41">
                  <c:v>32.01</c:v>
                </c:pt>
                <c:pt idx="42">
                  <c:v>74.849999999999994</c:v>
                </c:pt>
                <c:pt idx="43">
                  <c:v>29.68</c:v>
                </c:pt>
                <c:pt idx="44">
                  <c:v>22.13</c:v>
                </c:pt>
                <c:pt idx="45">
                  <c:v>51.36</c:v>
                </c:pt>
                <c:pt idx="46">
                  <c:v>77.73</c:v>
                </c:pt>
                <c:pt idx="47">
                  <c:v>47.66</c:v>
                </c:pt>
                <c:pt idx="48">
                  <c:v>63.95</c:v>
                </c:pt>
                <c:pt idx="49">
                  <c:v>24.22</c:v>
                </c:pt>
                <c:pt idx="50">
                  <c:v>5.51</c:v>
                </c:pt>
                <c:pt idx="51">
                  <c:v>14.08</c:v>
                </c:pt>
                <c:pt idx="52">
                  <c:v>24.77</c:v>
                </c:pt>
                <c:pt idx="53">
                  <c:v>25.6</c:v>
                </c:pt>
                <c:pt idx="54">
                  <c:v>73.040000000000006</c:v>
                </c:pt>
                <c:pt idx="55">
                  <c:v>75.73</c:v>
                </c:pt>
                <c:pt idx="56">
                  <c:v>78.58</c:v>
                </c:pt>
                <c:pt idx="57">
                  <c:v>99.14</c:v>
                </c:pt>
                <c:pt idx="58">
                  <c:v>46.32</c:v>
                </c:pt>
                <c:pt idx="59">
                  <c:v>82.55</c:v>
                </c:pt>
                <c:pt idx="60">
                  <c:v>11.17</c:v>
                </c:pt>
                <c:pt idx="61">
                  <c:v>35.03</c:v>
                </c:pt>
                <c:pt idx="62">
                  <c:v>27.53</c:v>
                </c:pt>
                <c:pt idx="63">
                  <c:v>17.29</c:v>
                </c:pt>
                <c:pt idx="64">
                  <c:v>50.69</c:v>
                </c:pt>
                <c:pt idx="65">
                  <c:v>38.85</c:v>
                </c:pt>
                <c:pt idx="66">
                  <c:v>71.53</c:v>
                </c:pt>
                <c:pt idx="67">
                  <c:v>106.63</c:v>
                </c:pt>
                <c:pt idx="68">
                  <c:v>104.32</c:v>
                </c:pt>
                <c:pt idx="69">
                  <c:v>66.39</c:v>
                </c:pt>
                <c:pt idx="70">
                  <c:v>94.84</c:v>
                </c:pt>
                <c:pt idx="71">
                  <c:v>83.58</c:v>
                </c:pt>
                <c:pt idx="72">
                  <c:v>111.26</c:v>
                </c:pt>
                <c:pt idx="73">
                  <c:v>22.74</c:v>
                </c:pt>
                <c:pt idx="74">
                  <c:v>95.04</c:v>
                </c:pt>
                <c:pt idx="75">
                  <c:v>106.44</c:v>
                </c:pt>
                <c:pt idx="76">
                  <c:v>108.97</c:v>
                </c:pt>
                <c:pt idx="77">
                  <c:v>64.510000000000005</c:v>
                </c:pt>
                <c:pt idx="78">
                  <c:v>84.95</c:v>
                </c:pt>
                <c:pt idx="79">
                  <c:v>76.8</c:v>
                </c:pt>
                <c:pt idx="80">
                  <c:v>90.46</c:v>
                </c:pt>
                <c:pt idx="81">
                  <c:v>80.709999999999994</c:v>
                </c:pt>
                <c:pt idx="82">
                  <c:v>83.93</c:v>
                </c:pt>
                <c:pt idx="83">
                  <c:v>23.08</c:v>
                </c:pt>
                <c:pt idx="84">
                  <c:v>96.08</c:v>
                </c:pt>
                <c:pt idx="85">
                  <c:v>52.29</c:v>
                </c:pt>
                <c:pt idx="86">
                  <c:v>43.78</c:v>
                </c:pt>
                <c:pt idx="87">
                  <c:v>90.58</c:v>
                </c:pt>
                <c:pt idx="88">
                  <c:v>34.07</c:v>
                </c:pt>
                <c:pt idx="89">
                  <c:v>86.65</c:v>
                </c:pt>
                <c:pt idx="90">
                  <c:v>46.97</c:v>
                </c:pt>
                <c:pt idx="91">
                  <c:v>78.31</c:v>
                </c:pt>
                <c:pt idx="92">
                  <c:v>62.69</c:v>
                </c:pt>
                <c:pt idx="93">
                  <c:v>51.6</c:v>
                </c:pt>
                <c:pt idx="94">
                  <c:v>53.92</c:v>
                </c:pt>
                <c:pt idx="95">
                  <c:v>93.85</c:v>
                </c:pt>
                <c:pt idx="96">
                  <c:v>92.78</c:v>
                </c:pt>
                <c:pt idx="97">
                  <c:v>112.26</c:v>
                </c:pt>
                <c:pt idx="98">
                  <c:v>52.43</c:v>
                </c:pt>
                <c:pt idx="99">
                  <c:v>101.04</c:v>
                </c:pt>
                <c:pt idx="100">
                  <c:v>117.76</c:v>
                </c:pt>
                <c:pt idx="101">
                  <c:v>73.48</c:v>
                </c:pt>
                <c:pt idx="102">
                  <c:v>33.31</c:v>
                </c:pt>
                <c:pt idx="103">
                  <c:v>103.09</c:v>
                </c:pt>
                <c:pt idx="104">
                  <c:v>58.45</c:v>
                </c:pt>
                <c:pt idx="105">
                  <c:v>53.38</c:v>
                </c:pt>
                <c:pt idx="106">
                  <c:v>80.2</c:v>
                </c:pt>
                <c:pt idx="107">
                  <c:v>112.46</c:v>
                </c:pt>
                <c:pt idx="108">
                  <c:v>118.84</c:v>
                </c:pt>
                <c:pt idx="109">
                  <c:v>126.99</c:v>
                </c:pt>
                <c:pt idx="110">
                  <c:v>124.75</c:v>
                </c:pt>
                <c:pt idx="111">
                  <c:v>73.36</c:v>
                </c:pt>
                <c:pt idx="112">
                  <c:v>43.26</c:v>
                </c:pt>
                <c:pt idx="113">
                  <c:v>64.37</c:v>
                </c:pt>
                <c:pt idx="114">
                  <c:v>64.27</c:v>
                </c:pt>
                <c:pt idx="115">
                  <c:v>88.48</c:v>
                </c:pt>
                <c:pt idx="116">
                  <c:v>68.72</c:v>
                </c:pt>
                <c:pt idx="117">
                  <c:v>98.51</c:v>
                </c:pt>
                <c:pt idx="118">
                  <c:v>125.15</c:v>
                </c:pt>
                <c:pt idx="119">
                  <c:v>94.51</c:v>
                </c:pt>
                <c:pt idx="120">
                  <c:v>99.88</c:v>
                </c:pt>
                <c:pt idx="121">
                  <c:v>123.54</c:v>
                </c:pt>
                <c:pt idx="122">
                  <c:v>71.650000000000006</c:v>
                </c:pt>
                <c:pt idx="123">
                  <c:v>127.71</c:v>
                </c:pt>
                <c:pt idx="124">
                  <c:v>125.82</c:v>
                </c:pt>
                <c:pt idx="125">
                  <c:v>122.09</c:v>
                </c:pt>
                <c:pt idx="126">
                  <c:v>121.5</c:v>
                </c:pt>
                <c:pt idx="127">
                  <c:v>122.63</c:v>
                </c:pt>
                <c:pt idx="128">
                  <c:v>99.88</c:v>
                </c:pt>
                <c:pt idx="129">
                  <c:v>33.770000000000003</c:v>
                </c:pt>
                <c:pt idx="130">
                  <c:v>88.56</c:v>
                </c:pt>
                <c:pt idx="131">
                  <c:v>69.67</c:v>
                </c:pt>
                <c:pt idx="132">
                  <c:v>66.41</c:v>
                </c:pt>
                <c:pt idx="133">
                  <c:v>96.13</c:v>
                </c:pt>
                <c:pt idx="134">
                  <c:v>102.34</c:v>
                </c:pt>
                <c:pt idx="135">
                  <c:v>72.150000000000006</c:v>
                </c:pt>
                <c:pt idx="136">
                  <c:v>117.11</c:v>
                </c:pt>
                <c:pt idx="137">
                  <c:v>105.9</c:v>
                </c:pt>
                <c:pt idx="138">
                  <c:v>94.64</c:v>
                </c:pt>
                <c:pt idx="139">
                  <c:v>114.67</c:v>
                </c:pt>
                <c:pt idx="140">
                  <c:v>114.81</c:v>
                </c:pt>
                <c:pt idx="141">
                  <c:v>89.73</c:v>
                </c:pt>
                <c:pt idx="142">
                  <c:v>89.56</c:v>
                </c:pt>
                <c:pt idx="143">
                  <c:v>26.86</c:v>
                </c:pt>
                <c:pt idx="144">
                  <c:v>73.790000000000006</c:v>
                </c:pt>
                <c:pt idx="145">
                  <c:v>116.84</c:v>
                </c:pt>
                <c:pt idx="146">
                  <c:v>78.13</c:v>
                </c:pt>
                <c:pt idx="147">
                  <c:v>71.97</c:v>
                </c:pt>
                <c:pt idx="148">
                  <c:v>66.739999999999995</c:v>
                </c:pt>
                <c:pt idx="149">
                  <c:v>63.88</c:v>
                </c:pt>
                <c:pt idx="150">
                  <c:v>117.29</c:v>
                </c:pt>
                <c:pt idx="151">
                  <c:v>68.290000000000006</c:v>
                </c:pt>
                <c:pt idx="152">
                  <c:v>63.23</c:v>
                </c:pt>
                <c:pt idx="153">
                  <c:v>72</c:v>
                </c:pt>
                <c:pt idx="154">
                  <c:v>84.56</c:v>
                </c:pt>
                <c:pt idx="155">
                  <c:v>67.06</c:v>
                </c:pt>
                <c:pt idx="156">
                  <c:v>107.85</c:v>
                </c:pt>
                <c:pt idx="157">
                  <c:v>104.9</c:v>
                </c:pt>
                <c:pt idx="158">
                  <c:v>49.45</c:v>
                </c:pt>
                <c:pt idx="159">
                  <c:v>116.27</c:v>
                </c:pt>
                <c:pt idx="160">
                  <c:v>122.85</c:v>
                </c:pt>
                <c:pt idx="161">
                  <c:v>53.93</c:v>
                </c:pt>
                <c:pt idx="162">
                  <c:v>59.86</c:v>
                </c:pt>
                <c:pt idx="163">
                  <c:v>85.47</c:v>
                </c:pt>
                <c:pt idx="164">
                  <c:v>78.87</c:v>
                </c:pt>
                <c:pt idx="165">
                  <c:v>73.12</c:v>
                </c:pt>
                <c:pt idx="166">
                  <c:v>43.6</c:v>
                </c:pt>
                <c:pt idx="167">
                  <c:v>75.150000000000006</c:v>
                </c:pt>
                <c:pt idx="168">
                  <c:v>79.94</c:v>
                </c:pt>
                <c:pt idx="169">
                  <c:v>116.29</c:v>
                </c:pt>
                <c:pt idx="170">
                  <c:v>111.25</c:v>
                </c:pt>
                <c:pt idx="171">
                  <c:v>105.89</c:v>
                </c:pt>
                <c:pt idx="172">
                  <c:v>115.5</c:v>
                </c:pt>
                <c:pt idx="173">
                  <c:v>117.39</c:v>
                </c:pt>
                <c:pt idx="174">
                  <c:v>104.81</c:v>
                </c:pt>
                <c:pt idx="175">
                  <c:v>64.489999999999995</c:v>
                </c:pt>
                <c:pt idx="176">
                  <c:v>117.28</c:v>
                </c:pt>
                <c:pt idx="177">
                  <c:v>108.74</c:v>
                </c:pt>
                <c:pt idx="178">
                  <c:v>96.52</c:v>
                </c:pt>
                <c:pt idx="179">
                  <c:v>110.33</c:v>
                </c:pt>
                <c:pt idx="180">
                  <c:v>98.68</c:v>
                </c:pt>
                <c:pt idx="181">
                  <c:v>118</c:v>
                </c:pt>
                <c:pt idx="182">
                  <c:v>69.67</c:v>
                </c:pt>
                <c:pt idx="183">
                  <c:v>76.959999999999994</c:v>
                </c:pt>
                <c:pt idx="184">
                  <c:v>113.68</c:v>
                </c:pt>
                <c:pt idx="185">
                  <c:v>104.68</c:v>
                </c:pt>
                <c:pt idx="186">
                  <c:v>114.86</c:v>
                </c:pt>
                <c:pt idx="187">
                  <c:v>110.96</c:v>
                </c:pt>
                <c:pt idx="188">
                  <c:v>96.7</c:v>
                </c:pt>
                <c:pt idx="189">
                  <c:v>118.63</c:v>
                </c:pt>
                <c:pt idx="190">
                  <c:v>109.11</c:v>
                </c:pt>
                <c:pt idx="191">
                  <c:v>70.260000000000005</c:v>
                </c:pt>
                <c:pt idx="192">
                  <c:v>66.05</c:v>
                </c:pt>
                <c:pt idx="193">
                  <c:v>74.72</c:v>
                </c:pt>
                <c:pt idx="194">
                  <c:v>104.57</c:v>
                </c:pt>
                <c:pt idx="195">
                  <c:v>123.08</c:v>
                </c:pt>
                <c:pt idx="196">
                  <c:v>105.79</c:v>
                </c:pt>
                <c:pt idx="197">
                  <c:v>104.82</c:v>
                </c:pt>
                <c:pt idx="198">
                  <c:v>114.05</c:v>
                </c:pt>
                <c:pt idx="199">
                  <c:v>117.28</c:v>
                </c:pt>
                <c:pt idx="200">
                  <c:v>115.61</c:v>
                </c:pt>
                <c:pt idx="201">
                  <c:v>62.78</c:v>
                </c:pt>
                <c:pt idx="202">
                  <c:v>56.47</c:v>
                </c:pt>
                <c:pt idx="203">
                  <c:v>68.34</c:v>
                </c:pt>
                <c:pt idx="204">
                  <c:v>98.13</c:v>
                </c:pt>
                <c:pt idx="205">
                  <c:v>78.84</c:v>
                </c:pt>
                <c:pt idx="206">
                  <c:v>102.18</c:v>
                </c:pt>
                <c:pt idx="207">
                  <c:v>108</c:v>
                </c:pt>
                <c:pt idx="208">
                  <c:v>87.08</c:v>
                </c:pt>
                <c:pt idx="209">
                  <c:v>96.45</c:v>
                </c:pt>
                <c:pt idx="210">
                  <c:v>100.25</c:v>
                </c:pt>
                <c:pt idx="211">
                  <c:v>106.02</c:v>
                </c:pt>
                <c:pt idx="212">
                  <c:v>116.24</c:v>
                </c:pt>
                <c:pt idx="213">
                  <c:v>35.090000000000003</c:v>
                </c:pt>
                <c:pt idx="214">
                  <c:v>81.19</c:v>
                </c:pt>
                <c:pt idx="215">
                  <c:v>44.41</c:v>
                </c:pt>
                <c:pt idx="216">
                  <c:v>57.25</c:v>
                </c:pt>
                <c:pt idx="217">
                  <c:v>88.42</c:v>
                </c:pt>
                <c:pt idx="218">
                  <c:v>116.46</c:v>
                </c:pt>
                <c:pt idx="219">
                  <c:v>107.51</c:v>
                </c:pt>
                <c:pt idx="220">
                  <c:v>94.67</c:v>
                </c:pt>
                <c:pt idx="221">
                  <c:v>89.1</c:v>
                </c:pt>
                <c:pt idx="222">
                  <c:v>104.24</c:v>
                </c:pt>
                <c:pt idx="223">
                  <c:v>62.8</c:v>
                </c:pt>
                <c:pt idx="224">
                  <c:v>115</c:v>
                </c:pt>
                <c:pt idx="225">
                  <c:v>110.3</c:v>
                </c:pt>
                <c:pt idx="226">
                  <c:v>113.12</c:v>
                </c:pt>
                <c:pt idx="227">
                  <c:v>115.22</c:v>
                </c:pt>
                <c:pt idx="228">
                  <c:v>116.26</c:v>
                </c:pt>
                <c:pt idx="229">
                  <c:v>86.28</c:v>
                </c:pt>
                <c:pt idx="230">
                  <c:v>181</c:v>
                </c:pt>
                <c:pt idx="231">
                  <c:v>48.17</c:v>
                </c:pt>
                <c:pt idx="232">
                  <c:v>101.33</c:v>
                </c:pt>
                <c:pt idx="233">
                  <c:v>75.599999999999994</c:v>
                </c:pt>
                <c:pt idx="234">
                  <c:v>113.33</c:v>
                </c:pt>
                <c:pt idx="235">
                  <c:v>111</c:v>
                </c:pt>
                <c:pt idx="236">
                  <c:v>112.88</c:v>
                </c:pt>
                <c:pt idx="237">
                  <c:v>108</c:v>
                </c:pt>
                <c:pt idx="238">
                  <c:v>106.39</c:v>
                </c:pt>
                <c:pt idx="239">
                  <c:v>102.67</c:v>
                </c:pt>
                <c:pt idx="240">
                  <c:v>107.46</c:v>
                </c:pt>
                <c:pt idx="241">
                  <c:v>110.76</c:v>
                </c:pt>
                <c:pt idx="242">
                  <c:v>109.66</c:v>
                </c:pt>
                <c:pt idx="243">
                  <c:v>105.48</c:v>
                </c:pt>
                <c:pt idx="244">
                  <c:v>104.14</c:v>
                </c:pt>
                <c:pt idx="245">
                  <c:v>62.58</c:v>
                </c:pt>
                <c:pt idx="246">
                  <c:v>30.13</c:v>
                </c:pt>
                <c:pt idx="247">
                  <c:v>102</c:v>
                </c:pt>
                <c:pt idx="248">
                  <c:v>109.16</c:v>
                </c:pt>
                <c:pt idx="249">
                  <c:v>107.57</c:v>
                </c:pt>
                <c:pt idx="250">
                  <c:v>101.17</c:v>
                </c:pt>
                <c:pt idx="251">
                  <c:v>93.64</c:v>
                </c:pt>
                <c:pt idx="252">
                  <c:v>98.24</c:v>
                </c:pt>
                <c:pt idx="253">
                  <c:v>100.45</c:v>
                </c:pt>
                <c:pt idx="254">
                  <c:v>98.24</c:v>
                </c:pt>
                <c:pt idx="255">
                  <c:v>99.39</c:v>
                </c:pt>
                <c:pt idx="256">
                  <c:v>101.16</c:v>
                </c:pt>
                <c:pt idx="257">
                  <c:v>82.1</c:v>
                </c:pt>
                <c:pt idx="258">
                  <c:v>66.36</c:v>
                </c:pt>
                <c:pt idx="259">
                  <c:v>49.95</c:v>
                </c:pt>
                <c:pt idx="260">
                  <c:v>41.26</c:v>
                </c:pt>
                <c:pt idx="261">
                  <c:v>55.9</c:v>
                </c:pt>
                <c:pt idx="262">
                  <c:v>61.82</c:v>
                </c:pt>
                <c:pt idx="263">
                  <c:v>105.17</c:v>
                </c:pt>
                <c:pt idx="264">
                  <c:v>104.26</c:v>
                </c:pt>
                <c:pt idx="265">
                  <c:v>92.13</c:v>
                </c:pt>
                <c:pt idx="266">
                  <c:v>100.51</c:v>
                </c:pt>
                <c:pt idx="267">
                  <c:v>99.42</c:v>
                </c:pt>
                <c:pt idx="268">
                  <c:v>77.849999999999994</c:v>
                </c:pt>
                <c:pt idx="269">
                  <c:v>64.599999999999994</c:v>
                </c:pt>
                <c:pt idx="270">
                  <c:v>87.56</c:v>
                </c:pt>
                <c:pt idx="271">
                  <c:v>94.5</c:v>
                </c:pt>
                <c:pt idx="272">
                  <c:v>57.69</c:v>
                </c:pt>
                <c:pt idx="273">
                  <c:v>20.23</c:v>
                </c:pt>
                <c:pt idx="274">
                  <c:v>90.42</c:v>
                </c:pt>
                <c:pt idx="275">
                  <c:v>32.03</c:v>
                </c:pt>
                <c:pt idx="276">
                  <c:v>58.36</c:v>
                </c:pt>
                <c:pt idx="277">
                  <c:v>97.58</c:v>
                </c:pt>
                <c:pt idx="278">
                  <c:v>27.31</c:v>
                </c:pt>
                <c:pt idx="279">
                  <c:v>63.46</c:v>
                </c:pt>
                <c:pt idx="280">
                  <c:v>51.93</c:v>
                </c:pt>
                <c:pt idx="281">
                  <c:v>44.25</c:v>
                </c:pt>
                <c:pt idx="282">
                  <c:v>63.97</c:v>
                </c:pt>
                <c:pt idx="283">
                  <c:v>42.33</c:v>
                </c:pt>
                <c:pt idx="284">
                  <c:v>64.290000000000006</c:v>
                </c:pt>
                <c:pt idx="285">
                  <c:v>68.75</c:v>
                </c:pt>
                <c:pt idx="286">
                  <c:v>50</c:v>
                </c:pt>
                <c:pt idx="287">
                  <c:v>47.16</c:v>
                </c:pt>
                <c:pt idx="288">
                  <c:v>83.58</c:v>
                </c:pt>
                <c:pt idx="289">
                  <c:v>29.18</c:v>
                </c:pt>
                <c:pt idx="290">
                  <c:v>55.46</c:v>
                </c:pt>
                <c:pt idx="291">
                  <c:v>62.92</c:v>
                </c:pt>
                <c:pt idx="292">
                  <c:v>9.85</c:v>
                </c:pt>
                <c:pt idx="293">
                  <c:v>46.12</c:v>
                </c:pt>
                <c:pt idx="294">
                  <c:v>17.52</c:v>
                </c:pt>
                <c:pt idx="295">
                  <c:v>40.6</c:v>
                </c:pt>
                <c:pt idx="296">
                  <c:v>18.87</c:v>
                </c:pt>
                <c:pt idx="297">
                  <c:v>50.2</c:v>
                </c:pt>
                <c:pt idx="298">
                  <c:v>31.08</c:v>
                </c:pt>
                <c:pt idx="299">
                  <c:v>69</c:v>
                </c:pt>
                <c:pt idx="300">
                  <c:v>47.6</c:v>
                </c:pt>
                <c:pt idx="301">
                  <c:v>65</c:v>
                </c:pt>
                <c:pt idx="302">
                  <c:v>79.900000000000006</c:v>
                </c:pt>
                <c:pt idx="303">
                  <c:v>72.19</c:v>
                </c:pt>
                <c:pt idx="304">
                  <c:v>61.46</c:v>
                </c:pt>
                <c:pt idx="305">
                  <c:v>63.33</c:v>
                </c:pt>
                <c:pt idx="306">
                  <c:v>35.270000000000003</c:v>
                </c:pt>
                <c:pt idx="307">
                  <c:v>18.3</c:v>
                </c:pt>
                <c:pt idx="308">
                  <c:v>4.75</c:v>
                </c:pt>
                <c:pt idx="309">
                  <c:v>29.6</c:v>
                </c:pt>
                <c:pt idx="310">
                  <c:v>31.21</c:v>
                </c:pt>
                <c:pt idx="311">
                  <c:v>14.46</c:v>
                </c:pt>
                <c:pt idx="312">
                  <c:v>36.15</c:v>
                </c:pt>
                <c:pt idx="313">
                  <c:v>26.41</c:v>
                </c:pt>
                <c:pt idx="314">
                  <c:v>9.6300000000000008</c:v>
                </c:pt>
                <c:pt idx="315">
                  <c:v>70.650000000000006</c:v>
                </c:pt>
                <c:pt idx="316">
                  <c:v>37.83</c:v>
                </c:pt>
                <c:pt idx="317">
                  <c:v>73.680000000000007</c:v>
                </c:pt>
                <c:pt idx="318">
                  <c:v>5.87</c:v>
                </c:pt>
                <c:pt idx="319">
                  <c:v>5.41</c:v>
                </c:pt>
                <c:pt idx="320">
                  <c:v>18.82</c:v>
                </c:pt>
                <c:pt idx="321">
                  <c:v>19.100000000000001</c:v>
                </c:pt>
                <c:pt idx="322">
                  <c:v>11.63</c:v>
                </c:pt>
                <c:pt idx="323">
                  <c:v>52.86</c:v>
                </c:pt>
                <c:pt idx="324">
                  <c:v>10.29</c:v>
                </c:pt>
                <c:pt idx="325">
                  <c:v>9</c:v>
                </c:pt>
                <c:pt idx="326">
                  <c:v>33.4</c:v>
                </c:pt>
                <c:pt idx="327">
                  <c:v>44.36</c:v>
                </c:pt>
                <c:pt idx="328">
                  <c:v>13.8</c:v>
                </c:pt>
                <c:pt idx="329">
                  <c:v>12.5</c:v>
                </c:pt>
                <c:pt idx="330">
                  <c:v>20</c:v>
                </c:pt>
                <c:pt idx="331">
                  <c:v>67.84</c:v>
                </c:pt>
                <c:pt idx="332">
                  <c:v>69.8</c:v>
                </c:pt>
                <c:pt idx="333">
                  <c:v>62.74</c:v>
                </c:pt>
                <c:pt idx="334">
                  <c:v>43.61</c:v>
                </c:pt>
                <c:pt idx="335">
                  <c:v>3.4</c:v>
                </c:pt>
                <c:pt idx="336">
                  <c:v>67.94</c:v>
                </c:pt>
                <c:pt idx="337">
                  <c:v>65.930000000000007</c:v>
                </c:pt>
                <c:pt idx="338">
                  <c:v>35.799999999999997</c:v>
                </c:pt>
                <c:pt idx="339">
                  <c:v>36.17</c:v>
                </c:pt>
                <c:pt idx="340">
                  <c:v>17</c:v>
                </c:pt>
                <c:pt idx="341">
                  <c:v>51.87</c:v>
                </c:pt>
                <c:pt idx="342">
                  <c:v>4.4800000000000004</c:v>
                </c:pt>
                <c:pt idx="343">
                  <c:v>48.93</c:v>
                </c:pt>
                <c:pt idx="344">
                  <c:v>7.47</c:v>
                </c:pt>
                <c:pt idx="345">
                  <c:v>11.53</c:v>
                </c:pt>
                <c:pt idx="346">
                  <c:v>12.84</c:v>
                </c:pt>
                <c:pt idx="347">
                  <c:v>18.52</c:v>
                </c:pt>
                <c:pt idx="348">
                  <c:v>17.36</c:v>
                </c:pt>
                <c:pt idx="349">
                  <c:v>32.35</c:v>
                </c:pt>
                <c:pt idx="350">
                  <c:v>19.39</c:v>
                </c:pt>
                <c:pt idx="351">
                  <c:v>5.64</c:v>
                </c:pt>
                <c:pt idx="352">
                  <c:v>31.98</c:v>
                </c:pt>
                <c:pt idx="353">
                  <c:v>49.33</c:v>
                </c:pt>
                <c:pt idx="354">
                  <c:v>23.23</c:v>
                </c:pt>
                <c:pt idx="355">
                  <c:v>20.8</c:v>
                </c:pt>
                <c:pt idx="356">
                  <c:v>11.43</c:v>
                </c:pt>
                <c:pt idx="357">
                  <c:v>6</c:v>
                </c:pt>
                <c:pt idx="358">
                  <c:v>7</c:v>
                </c:pt>
                <c:pt idx="359">
                  <c:v>2.8</c:v>
                </c:pt>
                <c:pt idx="360">
                  <c:v>18.57</c:v>
                </c:pt>
                <c:pt idx="361">
                  <c:v>25.3</c:v>
                </c:pt>
                <c:pt idx="362">
                  <c:v>54.84</c:v>
                </c:pt>
                <c:pt idx="363">
                  <c:v>62.53</c:v>
                </c:pt>
                <c:pt idx="364">
                  <c:v>55.44</c:v>
                </c:pt>
              </c:numCache>
            </c:numRef>
          </c:val>
          <c:extLst>
            <c:ext xmlns:c16="http://schemas.microsoft.com/office/drawing/2014/chart" uri="{C3380CC4-5D6E-409C-BE32-E72D297353CC}">
              <c16:uniqueId val="{00000000-2EC6-4072-A7A1-049BA5929B33}"/>
            </c:ext>
          </c:extLst>
        </c:ser>
        <c:dLbls>
          <c:showLegendKey val="0"/>
          <c:showVal val="0"/>
          <c:showCatName val="0"/>
          <c:showSerName val="0"/>
          <c:showPercent val="0"/>
          <c:showBubbleSize val="0"/>
        </c:dLbls>
        <c:axId val="451866920"/>
        <c:axId val="451873584"/>
      </c:areaChart>
      <c:dateAx>
        <c:axId val="451866920"/>
        <c:scaling>
          <c:orientation val="minMax"/>
        </c:scaling>
        <c:delete val="1"/>
        <c:axPos val="b"/>
        <c:title>
          <c:tx>
            <c:rich>
              <a:bodyPr rot="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r>
                  <a:rPr lang="en-US"/>
                  <a:t>1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title>
        <c:majorTickMark val="none"/>
        <c:minorTickMark val="none"/>
        <c:tickLblPos val="nextTo"/>
        <c:crossAx val="451873584"/>
        <c:crosses val="autoZero"/>
        <c:auto val="0"/>
        <c:lblOffset val="100"/>
        <c:baseTimeUnit val="days"/>
      </c:dateAx>
      <c:valAx>
        <c:axId val="45187358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r>
                  <a:rPr lang="en-US"/>
                  <a:t>MWh</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crossAx val="451866920"/>
        <c:crosses val="autoZero"/>
        <c:crossBetween val="midCat"/>
      </c:valAx>
      <c:spPr>
        <a:noFill/>
        <a:ln>
          <a:noFill/>
        </a:ln>
        <a:effectLst/>
      </c:spPr>
    </c:plotArea>
    <c:plotVisOnly val="1"/>
    <c:dispBlanksAs val="gap"/>
    <c:showDLblsOverMax val="0"/>
  </c:chart>
  <c:spPr>
    <a:noFill/>
    <a:ln>
      <a:noFill/>
    </a:ln>
    <a:effectLst/>
  </c:spPr>
  <c:txPr>
    <a:bodyPr/>
    <a:lstStyle/>
    <a:p>
      <a:pPr>
        <a:defRPr sz="1400">
          <a:solidFill>
            <a:schemeClr val="tx2"/>
          </a:solidFill>
          <a:latin typeface="Franklin Gothic Book" panose="020B05030201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areaChart>
        <c:grouping val="standard"/>
        <c:varyColors val="0"/>
        <c:ser>
          <c:idx val="0"/>
          <c:order val="0"/>
          <c:tx>
            <c:v>Wind Energy Yield</c:v>
          </c:tx>
          <c:spPr>
            <a:solidFill>
              <a:schemeClr val="accent1"/>
            </a:solidFill>
            <a:ln>
              <a:noFill/>
            </a:ln>
            <a:effectLst/>
          </c:spPr>
          <c:val>
            <c:numRef>
              <c:f>Hoja2!$C$2:$C$366</c:f>
              <c:numCache>
                <c:formatCode>General</c:formatCode>
                <c:ptCount val="365"/>
                <c:pt idx="0">
                  <c:v>220.21966299999997</c:v>
                </c:pt>
                <c:pt idx="1">
                  <c:v>368.97370699999993</c:v>
                </c:pt>
                <c:pt idx="2">
                  <c:v>315.50788400000005</c:v>
                </c:pt>
                <c:pt idx="3">
                  <c:v>117.57667099999999</c:v>
                </c:pt>
                <c:pt idx="4">
                  <c:v>177.65621300000006</c:v>
                </c:pt>
                <c:pt idx="5">
                  <c:v>71.350077999999996</c:v>
                </c:pt>
                <c:pt idx="6">
                  <c:v>382.49799399999995</c:v>
                </c:pt>
                <c:pt idx="7">
                  <c:v>256.68109039999996</c:v>
                </c:pt>
                <c:pt idx="8">
                  <c:v>347.18596999999988</c:v>
                </c:pt>
                <c:pt idx="9">
                  <c:v>349.65003700000005</c:v>
                </c:pt>
                <c:pt idx="10">
                  <c:v>238.76248699999999</c:v>
                </c:pt>
                <c:pt idx="11">
                  <c:v>340.05434099999991</c:v>
                </c:pt>
                <c:pt idx="12">
                  <c:v>250.29703899999998</c:v>
                </c:pt>
                <c:pt idx="13">
                  <c:v>480</c:v>
                </c:pt>
                <c:pt idx="14">
                  <c:v>347.02755100000002</c:v>
                </c:pt>
                <c:pt idx="15">
                  <c:v>260.239554</c:v>
                </c:pt>
                <c:pt idx="16">
                  <c:v>165.74327800000003</c:v>
                </c:pt>
                <c:pt idx="17">
                  <c:v>213.302493</c:v>
                </c:pt>
                <c:pt idx="18">
                  <c:v>62.688851999999983</c:v>
                </c:pt>
                <c:pt idx="19">
                  <c:v>52.678407</c:v>
                </c:pt>
                <c:pt idx="20">
                  <c:v>201.68282099999996</c:v>
                </c:pt>
                <c:pt idx="21">
                  <c:v>367.47584699999999</c:v>
                </c:pt>
                <c:pt idx="22">
                  <c:v>229.56906500000002</c:v>
                </c:pt>
                <c:pt idx="23">
                  <c:v>310.94968699999998</c:v>
                </c:pt>
                <c:pt idx="24">
                  <c:v>363.30227000000002</c:v>
                </c:pt>
                <c:pt idx="25">
                  <c:v>389.583035</c:v>
                </c:pt>
                <c:pt idx="26">
                  <c:v>433.44386300000002</c:v>
                </c:pt>
                <c:pt idx="27">
                  <c:v>332.54278000000005</c:v>
                </c:pt>
                <c:pt idx="28">
                  <c:v>461.278188</c:v>
                </c:pt>
                <c:pt idx="29">
                  <c:v>392.06144499999999</c:v>
                </c:pt>
                <c:pt idx="30">
                  <c:v>293.74593000000004</c:v>
                </c:pt>
                <c:pt idx="31">
                  <c:v>449.88782300000003</c:v>
                </c:pt>
                <c:pt idx="32">
                  <c:v>429.59097699999995</c:v>
                </c:pt>
                <c:pt idx="33">
                  <c:v>318.38341300000002</c:v>
                </c:pt>
                <c:pt idx="34">
                  <c:v>272.44854300000003</c:v>
                </c:pt>
                <c:pt idx="35">
                  <c:v>357.91219599999994</c:v>
                </c:pt>
                <c:pt idx="36">
                  <c:v>434.22083400000002</c:v>
                </c:pt>
                <c:pt idx="37">
                  <c:v>411.22483599999998</c:v>
                </c:pt>
                <c:pt idx="38">
                  <c:v>469.829746</c:v>
                </c:pt>
                <c:pt idx="39">
                  <c:v>298.78637200000003</c:v>
                </c:pt>
                <c:pt idx="40">
                  <c:v>266.28465899999998</c:v>
                </c:pt>
                <c:pt idx="41">
                  <c:v>110.32128400000001</c:v>
                </c:pt>
                <c:pt idx="42">
                  <c:v>116.72891</c:v>
                </c:pt>
                <c:pt idx="43">
                  <c:v>293.861963</c:v>
                </c:pt>
                <c:pt idx="44">
                  <c:v>343.82678899999996</c:v>
                </c:pt>
                <c:pt idx="45">
                  <c:v>287.07276499999995</c:v>
                </c:pt>
                <c:pt idx="46">
                  <c:v>175.20517699999999</c:v>
                </c:pt>
                <c:pt idx="47">
                  <c:v>269.21220600000004</c:v>
                </c:pt>
                <c:pt idx="48">
                  <c:v>114.27438099999999</c:v>
                </c:pt>
                <c:pt idx="49">
                  <c:v>269.13048300000003</c:v>
                </c:pt>
                <c:pt idx="50">
                  <c:v>379.82536699999991</c:v>
                </c:pt>
                <c:pt idx="51">
                  <c:v>412.31077199999993</c:v>
                </c:pt>
                <c:pt idx="52">
                  <c:v>261.52050400000002</c:v>
                </c:pt>
                <c:pt idx="53">
                  <c:v>175.67139399999994</c:v>
                </c:pt>
                <c:pt idx="54">
                  <c:v>49.945432000000004</c:v>
                </c:pt>
                <c:pt idx="55">
                  <c:v>110.11256000000002</c:v>
                </c:pt>
                <c:pt idx="56">
                  <c:v>73.953940000000003</c:v>
                </c:pt>
                <c:pt idx="57">
                  <c:v>297.78823199999999</c:v>
                </c:pt>
                <c:pt idx="58">
                  <c:v>253.09262899999996</c:v>
                </c:pt>
                <c:pt idx="59">
                  <c:v>378.84575500000005</c:v>
                </c:pt>
                <c:pt idx="60">
                  <c:v>322.29621100000008</c:v>
                </c:pt>
                <c:pt idx="61">
                  <c:v>200.19472600000003</c:v>
                </c:pt>
                <c:pt idx="62">
                  <c:v>182.74389099999999</c:v>
                </c:pt>
                <c:pt idx="63">
                  <c:v>275.08776699999999</c:v>
                </c:pt>
                <c:pt idx="64">
                  <c:v>222.23449300000001</c:v>
                </c:pt>
                <c:pt idx="65">
                  <c:v>239.66328200000001</c:v>
                </c:pt>
                <c:pt idx="66">
                  <c:v>192.99716000000001</c:v>
                </c:pt>
                <c:pt idx="67">
                  <c:v>308.05213700000002</c:v>
                </c:pt>
                <c:pt idx="68">
                  <c:v>82.954224999999994</c:v>
                </c:pt>
                <c:pt idx="69">
                  <c:v>70.814040999999989</c:v>
                </c:pt>
                <c:pt idx="70">
                  <c:v>46.46534299999999</c:v>
                </c:pt>
                <c:pt idx="71">
                  <c:v>146.10417400000003</c:v>
                </c:pt>
                <c:pt idx="72">
                  <c:v>258.04587700000008</c:v>
                </c:pt>
                <c:pt idx="73">
                  <c:v>164.53474199999999</c:v>
                </c:pt>
                <c:pt idx="74">
                  <c:v>346.76543400000008</c:v>
                </c:pt>
                <c:pt idx="75">
                  <c:v>133.88820500000003</c:v>
                </c:pt>
                <c:pt idx="76">
                  <c:v>190.559856</c:v>
                </c:pt>
                <c:pt idx="77">
                  <c:v>214.99935900000003</c:v>
                </c:pt>
                <c:pt idx="78">
                  <c:v>183.96089699999996</c:v>
                </c:pt>
                <c:pt idx="79">
                  <c:v>164.69016099999996</c:v>
                </c:pt>
                <c:pt idx="80">
                  <c:v>86.186977999999982</c:v>
                </c:pt>
                <c:pt idx="81">
                  <c:v>57.097840000000012</c:v>
                </c:pt>
                <c:pt idx="82">
                  <c:v>212.05020099999999</c:v>
                </c:pt>
                <c:pt idx="83">
                  <c:v>198.78179699999998</c:v>
                </c:pt>
                <c:pt idx="84">
                  <c:v>412.59563799999995</c:v>
                </c:pt>
                <c:pt idx="85">
                  <c:v>399.79242499999992</c:v>
                </c:pt>
                <c:pt idx="86">
                  <c:v>411.92759100000001</c:v>
                </c:pt>
                <c:pt idx="87">
                  <c:v>287.11583299999995</c:v>
                </c:pt>
                <c:pt idx="88">
                  <c:v>153.61958799999999</c:v>
                </c:pt>
                <c:pt idx="89">
                  <c:v>99.148823000000007</c:v>
                </c:pt>
                <c:pt idx="90">
                  <c:v>187.67372499999999</c:v>
                </c:pt>
                <c:pt idx="91">
                  <c:v>206.68839700000001</c:v>
                </c:pt>
                <c:pt idx="92">
                  <c:v>177.88278100000005</c:v>
                </c:pt>
                <c:pt idx="93">
                  <c:v>207.57245699999999</c:v>
                </c:pt>
                <c:pt idx="94">
                  <c:v>170.71776599999998</c:v>
                </c:pt>
                <c:pt idx="95">
                  <c:v>346.56631100000004</c:v>
                </c:pt>
                <c:pt idx="96">
                  <c:v>194.77222199999994</c:v>
                </c:pt>
                <c:pt idx="97">
                  <c:v>82.423016000000004</c:v>
                </c:pt>
                <c:pt idx="98">
                  <c:v>236.03446099999999</c:v>
                </c:pt>
                <c:pt idx="99">
                  <c:v>189.74820799999998</c:v>
                </c:pt>
                <c:pt idx="100">
                  <c:v>289.63106999999997</c:v>
                </c:pt>
                <c:pt idx="101">
                  <c:v>132.86810600000004</c:v>
                </c:pt>
                <c:pt idx="102">
                  <c:v>37.676517000000004</c:v>
                </c:pt>
                <c:pt idx="103">
                  <c:v>48.319925000000005</c:v>
                </c:pt>
                <c:pt idx="104">
                  <c:v>62.113641999999977</c:v>
                </c:pt>
                <c:pt idx="105">
                  <c:v>177.47354800000002</c:v>
                </c:pt>
                <c:pt idx="106">
                  <c:v>128.822103</c:v>
                </c:pt>
                <c:pt idx="107">
                  <c:v>231.08120400000004</c:v>
                </c:pt>
                <c:pt idx="108">
                  <c:v>118.403143</c:v>
                </c:pt>
                <c:pt idx="109">
                  <c:v>108.83577100000001</c:v>
                </c:pt>
                <c:pt idx="110">
                  <c:v>157.49479500000001</c:v>
                </c:pt>
                <c:pt idx="111">
                  <c:v>158.97561100000001</c:v>
                </c:pt>
                <c:pt idx="112">
                  <c:v>233.48255100000003</c:v>
                </c:pt>
                <c:pt idx="113">
                  <c:v>211.79262499999999</c:v>
                </c:pt>
                <c:pt idx="114">
                  <c:v>355.54693199999991</c:v>
                </c:pt>
                <c:pt idx="115">
                  <c:v>369.34934500000003</c:v>
                </c:pt>
                <c:pt idx="116">
                  <c:v>185.95310599999996</c:v>
                </c:pt>
                <c:pt idx="117">
                  <c:v>186.233791</c:v>
                </c:pt>
                <c:pt idx="118">
                  <c:v>336.39622399999996</c:v>
                </c:pt>
                <c:pt idx="119">
                  <c:v>81.428083000000015</c:v>
                </c:pt>
                <c:pt idx="120">
                  <c:v>142.89904499999997</c:v>
                </c:pt>
                <c:pt idx="121">
                  <c:v>319.74805699999996</c:v>
                </c:pt>
                <c:pt idx="122">
                  <c:v>135.368945</c:v>
                </c:pt>
                <c:pt idx="123">
                  <c:v>147.14023000000003</c:v>
                </c:pt>
                <c:pt idx="124">
                  <c:v>190.43471599999998</c:v>
                </c:pt>
                <c:pt idx="125">
                  <c:v>139.01133000000002</c:v>
                </c:pt>
                <c:pt idx="126">
                  <c:v>156.03808900000001</c:v>
                </c:pt>
                <c:pt idx="127">
                  <c:v>221.41620900000004</c:v>
                </c:pt>
                <c:pt idx="128">
                  <c:v>267.37744099999998</c:v>
                </c:pt>
                <c:pt idx="129">
                  <c:v>175.06297300000006</c:v>
                </c:pt>
                <c:pt idx="130">
                  <c:v>188.374661</c:v>
                </c:pt>
                <c:pt idx="131">
                  <c:v>278.26351199999999</c:v>
                </c:pt>
                <c:pt idx="132">
                  <c:v>300.58878500000003</c:v>
                </c:pt>
                <c:pt idx="133">
                  <c:v>267.49091099999998</c:v>
                </c:pt>
                <c:pt idx="134">
                  <c:v>78.460257999999982</c:v>
                </c:pt>
                <c:pt idx="135">
                  <c:v>15.578860000000001</c:v>
                </c:pt>
                <c:pt idx="136">
                  <c:v>107.953981</c:v>
                </c:pt>
                <c:pt idx="137">
                  <c:v>192.55564000000001</c:v>
                </c:pt>
                <c:pt idx="138">
                  <c:v>127.744255</c:v>
                </c:pt>
                <c:pt idx="139">
                  <c:v>224.97942699999999</c:v>
                </c:pt>
                <c:pt idx="140">
                  <c:v>326.35237999999993</c:v>
                </c:pt>
                <c:pt idx="141">
                  <c:v>49.769766000000011</c:v>
                </c:pt>
                <c:pt idx="142">
                  <c:v>178.07857099999995</c:v>
                </c:pt>
                <c:pt idx="143">
                  <c:v>252.00357600000001</c:v>
                </c:pt>
                <c:pt idx="144">
                  <c:v>94.510435999999999</c:v>
                </c:pt>
                <c:pt idx="145">
                  <c:v>42.727997999999999</c:v>
                </c:pt>
                <c:pt idx="146">
                  <c:v>90.228487999999999</c:v>
                </c:pt>
                <c:pt idx="147">
                  <c:v>100.01600900000001</c:v>
                </c:pt>
                <c:pt idx="148">
                  <c:v>225.15194900000006</c:v>
                </c:pt>
                <c:pt idx="149">
                  <c:v>399.42100100000005</c:v>
                </c:pt>
                <c:pt idx="150">
                  <c:v>389.39496700000001</c:v>
                </c:pt>
                <c:pt idx="151">
                  <c:v>360.93511700000005</c:v>
                </c:pt>
                <c:pt idx="152">
                  <c:v>379.98866900000007</c:v>
                </c:pt>
                <c:pt idx="153">
                  <c:v>194.53023800000003</c:v>
                </c:pt>
                <c:pt idx="154">
                  <c:v>141.32917299999997</c:v>
                </c:pt>
                <c:pt idx="155">
                  <c:v>129.94231099999999</c:v>
                </c:pt>
                <c:pt idx="156">
                  <c:v>63.711376000000001</c:v>
                </c:pt>
                <c:pt idx="157">
                  <c:v>37.657738000000002</c:v>
                </c:pt>
                <c:pt idx="158">
                  <c:v>81.433289000000002</c:v>
                </c:pt>
                <c:pt idx="159">
                  <c:v>38.709206999999992</c:v>
                </c:pt>
                <c:pt idx="160">
                  <c:v>61.587631999999992</c:v>
                </c:pt>
                <c:pt idx="161">
                  <c:v>54.166651000000009</c:v>
                </c:pt>
                <c:pt idx="162">
                  <c:v>85.306660000000022</c:v>
                </c:pt>
                <c:pt idx="163">
                  <c:v>29.349849999999996</c:v>
                </c:pt>
                <c:pt idx="164">
                  <c:v>93.987902999999989</c:v>
                </c:pt>
                <c:pt idx="165">
                  <c:v>95.965085999999999</c:v>
                </c:pt>
                <c:pt idx="166">
                  <c:v>45.501723999999996</c:v>
                </c:pt>
                <c:pt idx="167">
                  <c:v>29.619835999999999</c:v>
                </c:pt>
                <c:pt idx="168">
                  <c:v>180.65739799999994</c:v>
                </c:pt>
                <c:pt idx="169">
                  <c:v>121.697159</c:v>
                </c:pt>
                <c:pt idx="170">
                  <c:v>196.11750099999998</c:v>
                </c:pt>
                <c:pt idx="171">
                  <c:v>62.711680999999999</c:v>
                </c:pt>
                <c:pt idx="172">
                  <c:v>158.69007199999999</c:v>
                </c:pt>
                <c:pt idx="173">
                  <c:v>75.017660000000006</c:v>
                </c:pt>
                <c:pt idx="174">
                  <c:v>148.26159199999998</c:v>
                </c:pt>
                <c:pt idx="175">
                  <c:v>43.038393999999997</c:v>
                </c:pt>
                <c:pt idx="176">
                  <c:v>109.42516900000003</c:v>
                </c:pt>
                <c:pt idx="177">
                  <c:v>152.16249299999998</c:v>
                </c:pt>
                <c:pt idx="178">
                  <c:v>99.294543999999988</c:v>
                </c:pt>
                <c:pt idx="179">
                  <c:v>301.62957099999994</c:v>
                </c:pt>
                <c:pt idx="180">
                  <c:v>172.69323599999998</c:v>
                </c:pt>
                <c:pt idx="181">
                  <c:v>307.91656499999999</c:v>
                </c:pt>
                <c:pt idx="182">
                  <c:v>246.99930499999999</c:v>
                </c:pt>
                <c:pt idx="183">
                  <c:v>110.94802199999999</c:v>
                </c:pt>
                <c:pt idx="184">
                  <c:v>128.584889</c:v>
                </c:pt>
                <c:pt idx="185">
                  <c:v>250.34338299999996</c:v>
                </c:pt>
                <c:pt idx="186">
                  <c:v>87.897874000000002</c:v>
                </c:pt>
                <c:pt idx="187">
                  <c:v>139.545875</c:v>
                </c:pt>
                <c:pt idx="188">
                  <c:v>257.748785</c:v>
                </c:pt>
                <c:pt idx="189">
                  <c:v>272.13874600000003</c:v>
                </c:pt>
                <c:pt idx="190">
                  <c:v>322.33945599999993</c:v>
                </c:pt>
                <c:pt idx="191">
                  <c:v>342.58623599999999</c:v>
                </c:pt>
                <c:pt idx="192">
                  <c:v>60.335020999999998</c:v>
                </c:pt>
                <c:pt idx="193">
                  <c:v>107.12313200000001</c:v>
                </c:pt>
                <c:pt idx="194">
                  <c:v>101.08465200000001</c:v>
                </c:pt>
                <c:pt idx="195">
                  <c:v>142.46249900000001</c:v>
                </c:pt>
                <c:pt idx="196">
                  <c:v>198.22014199999998</c:v>
                </c:pt>
                <c:pt idx="197">
                  <c:v>74.819429999999997</c:v>
                </c:pt>
                <c:pt idx="198">
                  <c:v>67.230992999999984</c:v>
                </c:pt>
                <c:pt idx="199">
                  <c:v>136.114756</c:v>
                </c:pt>
                <c:pt idx="200">
                  <c:v>254.2893819999999</c:v>
                </c:pt>
                <c:pt idx="201">
                  <c:v>56.619764999999994</c:v>
                </c:pt>
                <c:pt idx="202">
                  <c:v>28.234237</c:v>
                </c:pt>
                <c:pt idx="203">
                  <c:v>46.293235000000003</c:v>
                </c:pt>
                <c:pt idx="204">
                  <c:v>130.28640600000003</c:v>
                </c:pt>
                <c:pt idx="205">
                  <c:v>88.487644999999986</c:v>
                </c:pt>
                <c:pt idx="206">
                  <c:v>62.099898000000003</c:v>
                </c:pt>
                <c:pt idx="207">
                  <c:v>155.16636600000007</c:v>
                </c:pt>
                <c:pt idx="208">
                  <c:v>68.029404999999997</c:v>
                </c:pt>
                <c:pt idx="209">
                  <c:v>114.520687</c:v>
                </c:pt>
                <c:pt idx="210">
                  <c:v>32.197604000000005</c:v>
                </c:pt>
                <c:pt idx="211">
                  <c:v>115.54232900000001</c:v>
                </c:pt>
                <c:pt idx="212">
                  <c:v>98.404708000000014</c:v>
                </c:pt>
                <c:pt idx="213">
                  <c:v>133.841587</c:v>
                </c:pt>
                <c:pt idx="214">
                  <c:v>349.64120999999994</c:v>
                </c:pt>
                <c:pt idx="215">
                  <c:v>280.75127399999997</c:v>
                </c:pt>
                <c:pt idx="216">
                  <c:v>77.065683000000007</c:v>
                </c:pt>
                <c:pt idx="217">
                  <c:v>130.39156199999996</c:v>
                </c:pt>
                <c:pt idx="218">
                  <c:v>325.32198099999999</c:v>
                </c:pt>
                <c:pt idx="219">
                  <c:v>268.19131499999997</c:v>
                </c:pt>
                <c:pt idx="220">
                  <c:v>143.686905</c:v>
                </c:pt>
                <c:pt idx="221">
                  <c:v>76.506489999999999</c:v>
                </c:pt>
                <c:pt idx="222">
                  <c:v>252.29919299999997</c:v>
                </c:pt>
                <c:pt idx="223">
                  <c:v>227.09219899999999</c:v>
                </c:pt>
                <c:pt idx="224">
                  <c:v>203.79449399999999</c:v>
                </c:pt>
                <c:pt idx="225">
                  <c:v>80.490841000000003</c:v>
                </c:pt>
                <c:pt idx="226">
                  <c:v>58.162303000000001</c:v>
                </c:pt>
                <c:pt idx="227">
                  <c:v>103.36201700000001</c:v>
                </c:pt>
                <c:pt idx="228">
                  <c:v>172.66401299999995</c:v>
                </c:pt>
                <c:pt idx="229">
                  <c:v>143.77026000000001</c:v>
                </c:pt>
                <c:pt idx="230">
                  <c:v>183.326627</c:v>
                </c:pt>
                <c:pt idx="231">
                  <c:v>402.20007200000003</c:v>
                </c:pt>
                <c:pt idx="232">
                  <c:v>279.61310199999997</c:v>
                </c:pt>
                <c:pt idx="233">
                  <c:v>274.471926</c:v>
                </c:pt>
                <c:pt idx="234">
                  <c:v>140.745599</c:v>
                </c:pt>
                <c:pt idx="235">
                  <c:v>105.26036500000001</c:v>
                </c:pt>
                <c:pt idx="236">
                  <c:v>77.859592999999975</c:v>
                </c:pt>
                <c:pt idx="237">
                  <c:v>77.10678999999999</c:v>
                </c:pt>
                <c:pt idx="238">
                  <c:v>186.67579700000007</c:v>
                </c:pt>
                <c:pt idx="239">
                  <c:v>149.04480799999996</c:v>
                </c:pt>
                <c:pt idx="240">
                  <c:v>68.461064000000007</c:v>
                </c:pt>
                <c:pt idx="241">
                  <c:v>96.770484999999979</c:v>
                </c:pt>
                <c:pt idx="242">
                  <c:v>142.83350700000003</c:v>
                </c:pt>
                <c:pt idx="243">
                  <c:v>84.837827999999988</c:v>
                </c:pt>
                <c:pt idx="244">
                  <c:v>185.20290899999998</c:v>
                </c:pt>
                <c:pt idx="245">
                  <c:v>211.45902499999997</c:v>
                </c:pt>
                <c:pt idx="246">
                  <c:v>307.61443800000006</c:v>
                </c:pt>
                <c:pt idx="247">
                  <c:v>89.883187000000007</c:v>
                </c:pt>
                <c:pt idx="248">
                  <c:v>100.91635499999998</c:v>
                </c:pt>
                <c:pt idx="249">
                  <c:v>123.92768699999999</c:v>
                </c:pt>
                <c:pt idx="250">
                  <c:v>229.72235699999999</c:v>
                </c:pt>
                <c:pt idx="251">
                  <c:v>310.66963500000003</c:v>
                </c:pt>
                <c:pt idx="252">
                  <c:v>272.11995800000005</c:v>
                </c:pt>
                <c:pt idx="253">
                  <c:v>112.99718000000001</c:v>
                </c:pt>
                <c:pt idx="254">
                  <c:v>187.59493799999998</c:v>
                </c:pt>
                <c:pt idx="255">
                  <c:v>172.706356</c:v>
                </c:pt>
                <c:pt idx="256">
                  <c:v>139.39325600000004</c:v>
                </c:pt>
                <c:pt idx="257">
                  <c:v>80.586165000000008</c:v>
                </c:pt>
                <c:pt idx="258">
                  <c:v>246.922855</c:v>
                </c:pt>
                <c:pt idx="259">
                  <c:v>265.11927299999996</c:v>
                </c:pt>
                <c:pt idx="260">
                  <c:v>102.58598599999999</c:v>
                </c:pt>
                <c:pt idx="261">
                  <c:v>56.124333999999998</c:v>
                </c:pt>
                <c:pt idx="262">
                  <c:v>33.722416999999993</c:v>
                </c:pt>
                <c:pt idx="263">
                  <c:v>100.85169200000001</c:v>
                </c:pt>
                <c:pt idx="264">
                  <c:v>123.91042499999996</c:v>
                </c:pt>
                <c:pt idx="265">
                  <c:v>144.76639399999999</c:v>
                </c:pt>
                <c:pt idx="266">
                  <c:v>330.93772200000001</c:v>
                </c:pt>
                <c:pt idx="267">
                  <c:v>284.50309399999998</c:v>
                </c:pt>
                <c:pt idx="268">
                  <c:v>153.68761299999997</c:v>
                </c:pt>
                <c:pt idx="269">
                  <c:v>293.90813700000001</c:v>
                </c:pt>
                <c:pt idx="270">
                  <c:v>281.20276100000007</c:v>
                </c:pt>
                <c:pt idx="271">
                  <c:v>352.34941300000008</c:v>
                </c:pt>
                <c:pt idx="272">
                  <c:v>191.155788</c:v>
                </c:pt>
                <c:pt idx="273">
                  <c:v>49.02778</c:v>
                </c:pt>
                <c:pt idx="274">
                  <c:v>309.66920799999997</c:v>
                </c:pt>
                <c:pt idx="275">
                  <c:v>165.88056199999997</c:v>
                </c:pt>
                <c:pt idx="276">
                  <c:v>290.34719900000005</c:v>
                </c:pt>
                <c:pt idx="277">
                  <c:v>357.12093300000009</c:v>
                </c:pt>
                <c:pt idx="278">
                  <c:v>265.37231700000007</c:v>
                </c:pt>
                <c:pt idx="279">
                  <c:v>146.35993100000002</c:v>
                </c:pt>
                <c:pt idx="280">
                  <c:v>148.35076999999998</c:v>
                </c:pt>
                <c:pt idx="281">
                  <c:v>174.54401000000001</c:v>
                </c:pt>
                <c:pt idx="282">
                  <c:v>150.58626999999998</c:v>
                </c:pt>
                <c:pt idx="283">
                  <c:v>132.19405900000001</c:v>
                </c:pt>
                <c:pt idx="284">
                  <c:v>251.94126699999998</c:v>
                </c:pt>
                <c:pt idx="285">
                  <c:v>299.50254099999995</c:v>
                </c:pt>
                <c:pt idx="286">
                  <c:v>199.08778900000001</c:v>
                </c:pt>
                <c:pt idx="287">
                  <c:v>166.53025200000002</c:v>
                </c:pt>
                <c:pt idx="288">
                  <c:v>301.47853099999998</c:v>
                </c:pt>
                <c:pt idx="289">
                  <c:v>247.73086000000001</c:v>
                </c:pt>
                <c:pt idx="290">
                  <c:v>309.75314999999995</c:v>
                </c:pt>
                <c:pt idx="291">
                  <c:v>328.91686899999996</c:v>
                </c:pt>
                <c:pt idx="292">
                  <c:v>319.148054</c:v>
                </c:pt>
                <c:pt idx="293">
                  <c:v>204.832605</c:v>
                </c:pt>
                <c:pt idx="294">
                  <c:v>137.17081099999999</c:v>
                </c:pt>
                <c:pt idx="295">
                  <c:v>118.110051</c:v>
                </c:pt>
                <c:pt idx="296">
                  <c:v>163.74329600000002</c:v>
                </c:pt>
                <c:pt idx="297">
                  <c:v>47.143543999999999</c:v>
                </c:pt>
                <c:pt idx="298">
                  <c:v>184.01749300000003</c:v>
                </c:pt>
                <c:pt idx="299">
                  <c:v>215.92002399999998</c:v>
                </c:pt>
                <c:pt idx="300">
                  <c:v>138.18651900000006</c:v>
                </c:pt>
                <c:pt idx="301">
                  <c:v>11.152846</c:v>
                </c:pt>
                <c:pt idx="302">
                  <c:v>17.767165000000006</c:v>
                </c:pt>
                <c:pt idx="303">
                  <c:v>41.174344000000005</c:v>
                </c:pt>
                <c:pt idx="304">
                  <c:v>204.04621899999998</c:v>
                </c:pt>
                <c:pt idx="305">
                  <c:v>244.34489099999996</c:v>
                </c:pt>
                <c:pt idx="306">
                  <c:v>163.88315999999998</c:v>
                </c:pt>
                <c:pt idx="307">
                  <c:v>150.77634900000001</c:v>
                </c:pt>
                <c:pt idx="308">
                  <c:v>290.50097799999992</c:v>
                </c:pt>
                <c:pt idx="309">
                  <c:v>371.88852100000014</c:v>
                </c:pt>
                <c:pt idx="310">
                  <c:v>287.66990500000014</c:v>
                </c:pt>
                <c:pt idx="311">
                  <c:v>65.735419000000007</c:v>
                </c:pt>
                <c:pt idx="312">
                  <c:v>128.17143299999998</c:v>
                </c:pt>
                <c:pt idx="313">
                  <c:v>182.84084999999999</c:v>
                </c:pt>
                <c:pt idx="314">
                  <c:v>136.94884200000004</c:v>
                </c:pt>
                <c:pt idx="315">
                  <c:v>281.60227700000007</c:v>
                </c:pt>
                <c:pt idx="316">
                  <c:v>158.71860699999999</c:v>
                </c:pt>
                <c:pt idx="317">
                  <c:v>192.75176699999997</c:v>
                </c:pt>
                <c:pt idx="318">
                  <c:v>157.39149900000004</c:v>
                </c:pt>
                <c:pt idx="319">
                  <c:v>287.230142</c:v>
                </c:pt>
                <c:pt idx="320">
                  <c:v>333.68026700000001</c:v>
                </c:pt>
                <c:pt idx="321">
                  <c:v>316.91174000000001</c:v>
                </c:pt>
                <c:pt idx="322">
                  <c:v>212.37907799999999</c:v>
                </c:pt>
                <c:pt idx="323">
                  <c:v>242.82322299999996</c:v>
                </c:pt>
                <c:pt idx="324">
                  <c:v>283.05748299999993</c:v>
                </c:pt>
                <c:pt idx="325">
                  <c:v>396.97567399999991</c:v>
                </c:pt>
                <c:pt idx="326">
                  <c:v>156.47671999999997</c:v>
                </c:pt>
                <c:pt idx="327">
                  <c:v>341.05204700000007</c:v>
                </c:pt>
                <c:pt idx="328">
                  <c:v>317.531273</c:v>
                </c:pt>
                <c:pt idx="329">
                  <c:v>126.44865799999997</c:v>
                </c:pt>
                <c:pt idx="330">
                  <c:v>233.39011599999995</c:v>
                </c:pt>
                <c:pt idx="331">
                  <c:v>172.60893500000003</c:v>
                </c:pt>
                <c:pt idx="332">
                  <c:v>50.993849000000004</c:v>
                </c:pt>
                <c:pt idx="333">
                  <c:v>189.42993999999996</c:v>
                </c:pt>
                <c:pt idx="334">
                  <c:v>187.63557</c:v>
                </c:pt>
                <c:pt idx="335">
                  <c:v>134.196212</c:v>
                </c:pt>
                <c:pt idx="336">
                  <c:v>101.35544299999999</c:v>
                </c:pt>
                <c:pt idx="337">
                  <c:v>230.99587499999998</c:v>
                </c:pt>
                <c:pt idx="338">
                  <c:v>53.508384000000014</c:v>
                </c:pt>
                <c:pt idx="339">
                  <c:v>101.146851</c:v>
                </c:pt>
                <c:pt idx="340">
                  <c:v>284.11588200000006</c:v>
                </c:pt>
                <c:pt idx="341">
                  <c:v>294.78403800000001</c:v>
                </c:pt>
                <c:pt idx="342">
                  <c:v>269.70885600000003</c:v>
                </c:pt>
                <c:pt idx="343">
                  <c:v>141.98270399999998</c:v>
                </c:pt>
                <c:pt idx="344">
                  <c:v>225.91821699999997</c:v>
                </c:pt>
                <c:pt idx="345">
                  <c:v>127.94360800000001</c:v>
                </c:pt>
                <c:pt idx="346">
                  <c:v>162.63068299999998</c:v>
                </c:pt>
                <c:pt idx="347">
                  <c:v>186.42659700000002</c:v>
                </c:pt>
                <c:pt idx="348">
                  <c:v>194.92896699999997</c:v>
                </c:pt>
                <c:pt idx="349">
                  <c:v>68.813199999999995</c:v>
                </c:pt>
                <c:pt idx="350">
                  <c:v>54.159129999999998</c:v>
                </c:pt>
                <c:pt idx="351">
                  <c:v>51.894382000000007</c:v>
                </c:pt>
                <c:pt idx="352">
                  <c:v>46.050006000000003</c:v>
                </c:pt>
                <c:pt idx="353">
                  <c:v>178.516322</c:v>
                </c:pt>
                <c:pt idx="354">
                  <c:v>286.35136700000004</c:v>
                </c:pt>
                <c:pt idx="355">
                  <c:v>189.12467699999999</c:v>
                </c:pt>
                <c:pt idx="356">
                  <c:v>334.01131499999997</c:v>
                </c:pt>
                <c:pt idx="357">
                  <c:v>379.39666299999999</c:v>
                </c:pt>
                <c:pt idx="358">
                  <c:v>420.07170499999995</c:v>
                </c:pt>
                <c:pt idx="359">
                  <c:v>379.35809600000005</c:v>
                </c:pt>
                <c:pt idx="360">
                  <c:v>446.48344899999995</c:v>
                </c:pt>
                <c:pt idx="361">
                  <c:v>81.060051000000001</c:v>
                </c:pt>
                <c:pt idx="362">
                  <c:v>163.2593</c:v>
                </c:pt>
                <c:pt idx="363">
                  <c:v>121.59424000000001</c:v>
                </c:pt>
                <c:pt idx="364">
                  <c:v>212.96328700000001</c:v>
                </c:pt>
              </c:numCache>
            </c:numRef>
          </c:val>
          <c:extLst>
            <c:ext xmlns:c16="http://schemas.microsoft.com/office/drawing/2014/chart" uri="{C3380CC4-5D6E-409C-BE32-E72D297353CC}">
              <c16:uniqueId val="{00000000-6E06-4DA2-9B6D-CA8789C52E2C}"/>
            </c:ext>
          </c:extLst>
        </c:ser>
        <c:dLbls>
          <c:showLegendKey val="0"/>
          <c:showVal val="0"/>
          <c:showCatName val="0"/>
          <c:showSerName val="0"/>
          <c:showPercent val="0"/>
          <c:showBubbleSize val="0"/>
        </c:dLbls>
        <c:axId val="451875936"/>
        <c:axId val="451864960"/>
      </c:areaChart>
      <c:catAx>
        <c:axId val="451875936"/>
        <c:scaling>
          <c:orientation val="minMax"/>
        </c:scaling>
        <c:delete val="1"/>
        <c:axPos val="b"/>
        <c:title>
          <c:tx>
            <c:rich>
              <a:bodyPr rot="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r>
                  <a:rPr lang="en-US"/>
                  <a:t>1 Year</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title>
        <c:majorTickMark val="none"/>
        <c:minorTickMark val="none"/>
        <c:tickLblPos val="nextTo"/>
        <c:crossAx val="451864960"/>
        <c:crosses val="autoZero"/>
        <c:auto val="1"/>
        <c:lblAlgn val="ctr"/>
        <c:lblOffset val="100"/>
        <c:noMultiLvlLbl val="0"/>
      </c:catAx>
      <c:valAx>
        <c:axId val="4518649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r>
                  <a:rPr lang="en-US"/>
                  <a:t>MWh</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2"/>
                </a:solidFill>
                <a:latin typeface="Franklin Gothic Book" panose="020B0503020102020204" pitchFamily="34" charset="0"/>
                <a:ea typeface="+mn-ea"/>
                <a:cs typeface="+mn-cs"/>
              </a:defRPr>
            </a:pPr>
            <a:endParaRPr lang="en-US"/>
          </a:p>
        </c:txPr>
        <c:crossAx val="451875936"/>
        <c:crosses val="autoZero"/>
        <c:crossBetween val="midCat"/>
      </c:valAx>
      <c:spPr>
        <a:noFill/>
        <a:ln>
          <a:noFill/>
        </a:ln>
        <a:effectLst/>
      </c:spPr>
    </c:plotArea>
    <c:plotVisOnly val="1"/>
    <c:dispBlanksAs val="gap"/>
    <c:showDLblsOverMax val="0"/>
  </c:chart>
  <c:spPr>
    <a:noFill/>
    <a:ln>
      <a:noFill/>
    </a:ln>
    <a:effectLst/>
  </c:spPr>
  <c:txPr>
    <a:bodyPr/>
    <a:lstStyle/>
    <a:p>
      <a:pPr>
        <a:defRPr sz="1400">
          <a:solidFill>
            <a:schemeClr val="tx2"/>
          </a:solidFill>
          <a:latin typeface="Franklin Gothic Book" panose="020B05030201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r>
              <a:rPr lang="en-US"/>
              <a:t>GE Energy Profile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450-424A-92FA-223FB816010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450-424A-92FA-223FB816010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450-424A-92FA-223FB8160108}"/>
              </c:ext>
            </c:extLst>
          </c:dPt>
          <c:dLbls>
            <c:dLbl>
              <c:idx val="0"/>
              <c:layout>
                <c:manualLayout>
                  <c:x val="0.1141072211812859"/>
                  <c:y val="4.2837930002153024E-2"/>
                </c:manualLayout>
              </c:layout>
              <c:tx>
                <c:rich>
                  <a:bodyPr/>
                  <a:lstStyle/>
                  <a:p>
                    <a:r>
                      <a:rPr lang="en-US"/>
                      <a:t>2%</a:t>
                    </a:r>
                  </a:p>
                </c:rich>
              </c:tx>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0450-424A-92FA-223FB8160108}"/>
                </c:ext>
              </c:extLst>
            </c:dLbl>
            <c:dLbl>
              <c:idx val="1"/>
              <c:tx>
                <c:rich>
                  <a:bodyPr/>
                  <a:lstStyle/>
                  <a:p>
                    <a:r>
                      <a:rPr lang="en-US"/>
                      <a:t>49%</a:t>
                    </a:r>
                  </a:p>
                </c:rich>
              </c:tx>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0450-424A-92FA-223FB8160108}"/>
                </c:ext>
              </c:extLst>
            </c:dLbl>
            <c:dLbl>
              <c:idx val="2"/>
              <c:tx>
                <c:rich>
                  <a:bodyPr/>
                  <a:lstStyle/>
                  <a:p>
                    <a:r>
                      <a:rPr lang="en-US"/>
                      <a:t>49%</a:t>
                    </a:r>
                  </a:p>
                </c:rich>
              </c:tx>
              <c:dLblPos val="ctr"/>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0450-424A-92FA-223FB8160108}"/>
                </c:ext>
              </c:extLst>
            </c:dLbl>
            <c:numFmt formatCode="0.00%" sourceLinked="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Sheet1!$H$3:$H$5</c:f>
              <c:strCache>
                <c:ptCount val="3"/>
                <c:pt idx="0">
                  <c:v>PV</c:v>
                </c:pt>
                <c:pt idx="1">
                  <c:v>CCGT</c:v>
                </c:pt>
                <c:pt idx="2">
                  <c:v>Coal</c:v>
                </c:pt>
              </c:strCache>
            </c:strRef>
          </c:cat>
          <c:val>
            <c:numRef>
              <c:f>Sheet1!$I$3:$I$5</c:f>
              <c:numCache>
                <c:formatCode>General</c:formatCode>
                <c:ptCount val="3"/>
                <c:pt idx="0">
                  <c:v>24005</c:v>
                </c:pt>
                <c:pt idx="1">
                  <c:v>510000</c:v>
                </c:pt>
                <c:pt idx="2">
                  <c:v>510000</c:v>
                </c:pt>
              </c:numCache>
            </c:numRef>
          </c:val>
          <c:extLst>
            <c:ext xmlns:c16="http://schemas.microsoft.com/office/drawing/2014/chart" uri="{C3380CC4-5D6E-409C-BE32-E72D297353CC}">
              <c16:uniqueId val="{00000006-0450-424A-92FA-223FB8160108}"/>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600">
          <a:solidFill>
            <a:schemeClr val="tx2"/>
          </a:solidFill>
          <a:latin typeface="Franklin Gothic Book" panose="020B05030201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r>
              <a:rPr lang="en-US"/>
              <a:t>GE Profit Generation</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245-4DA1-8961-E9DE60BBA88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245-4DA1-8961-E9DE60BBA88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245-4DA1-8961-E9DE60BBA886}"/>
              </c:ext>
            </c:extLst>
          </c:dPt>
          <c:dLbls>
            <c:dLbl>
              <c:idx val="1"/>
              <c:layout>
                <c:manualLayout>
                  <c:x val="-2.2357611548556429E-2"/>
                  <c:y val="-4.2446777486149266E-3"/>
                </c:manualLayout>
              </c:layout>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245-4DA1-8961-E9DE60BBA886}"/>
                </c:ext>
              </c:extLst>
            </c:dLbl>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Sheet1!$H$3:$H$5</c:f>
              <c:strCache>
                <c:ptCount val="3"/>
                <c:pt idx="0">
                  <c:v>PV</c:v>
                </c:pt>
                <c:pt idx="1">
                  <c:v>CCGT</c:v>
                </c:pt>
                <c:pt idx="2">
                  <c:v>Coal</c:v>
                </c:pt>
              </c:strCache>
            </c:strRef>
          </c:cat>
          <c:val>
            <c:numRef>
              <c:f>Sheet1!$J$3:$J$5</c:f>
              <c:numCache>
                <c:formatCode>General</c:formatCode>
                <c:ptCount val="3"/>
                <c:pt idx="0">
                  <c:v>1.94</c:v>
                </c:pt>
                <c:pt idx="1">
                  <c:v>0.16</c:v>
                </c:pt>
                <c:pt idx="2">
                  <c:v>1</c:v>
                </c:pt>
              </c:numCache>
            </c:numRef>
          </c:val>
          <c:extLst>
            <c:ext xmlns:c16="http://schemas.microsoft.com/office/drawing/2014/chart" uri="{C3380CC4-5D6E-409C-BE32-E72D297353CC}">
              <c16:uniqueId val="{00000006-A245-4DA1-8961-E9DE60BBA886}"/>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600">
          <a:solidFill>
            <a:schemeClr val="tx2"/>
          </a:solidFill>
          <a:latin typeface="Franklin Gothic Book" panose="020B05030201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r>
              <a:rPr lang="en-US"/>
              <a:t>UK Energy Profile</a:t>
            </a:r>
          </a:p>
        </c:rich>
      </c:tx>
      <c:layout>
        <c:manualLayout>
          <c:xMode val="edge"/>
          <c:yMode val="edge"/>
          <c:x val="0.32255343082114735"/>
          <c:y val="0"/>
        </c:manualLayout>
      </c:layout>
      <c:overlay val="0"/>
      <c:spPr>
        <a:noFill/>
        <a:ln>
          <a:noFill/>
        </a:ln>
        <a:effectLst/>
      </c:spPr>
      <c:txPr>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737-4A11-B38D-DE2415240690}"/>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737-4A11-B38D-DE2415240690}"/>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737-4A11-B38D-DE2415240690}"/>
              </c:ext>
            </c:extLst>
          </c:dPt>
          <c:dLbls>
            <c:dLbl>
              <c:idx val="0"/>
              <c:layout>
                <c:manualLayout>
                  <c:x val="0.12621559805024371"/>
                  <c:y val="3.3775656824908323E-2"/>
                </c:manualLayout>
              </c:layout>
              <c:tx>
                <c:rich>
                  <a:bodyPr/>
                  <a:lstStyle/>
                  <a:p>
                    <a:r>
                      <a:rPr lang="en-US" baseline="0"/>
                      <a:t>4%</a:t>
                    </a:r>
                    <a:endParaRPr lang="en-US"/>
                  </a:p>
                </c:rich>
              </c:tx>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F737-4A11-B38D-DE2415240690}"/>
                </c:ext>
              </c:extLst>
            </c:dLbl>
            <c:dLbl>
              <c:idx val="1"/>
              <c:layout>
                <c:manualLayout>
                  <c:x val="-0.17593588301462318"/>
                  <c:y val="5.1902524810635564E-2"/>
                </c:manualLayout>
              </c:layout>
              <c:tx>
                <c:rich>
                  <a:bodyPr/>
                  <a:lstStyle/>
                  <a:p>
                    <a:r>
                      <a:rPr lang="en-US" baseline="0"/>
                      <a:t>
38%</a:t>
                    </a:r>
                  </a:p>
                </c:rich>
              </c:tx>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F737-4A11-B38D-DE2415240690}"/>
                </c:ext>
              </c:extLst>
            </c:dLbl>
            <c:dLbl>
              <c:idx val="2"/>
              <c:layout>
                <c:manualLayout>
                  <c:x val="-4.0412635920509934E-2"/>
                  <c:y val="1.2856545975195983E-2"/>
                </c:manualLayout>
              </c:layout>
              <c:tx>
                <c:rich>
                  <a:bodyPr/>
                  <a:lstStyle/>
                  <a:p>
                    <a:r>
                      <a:rPr lang="en-US" baseline="0"/>
                      <a:t>58%</a:t>
                    </a:r>
                    <a:endParaRPr lang="en-US"/>
                  </a:p>
                </c:rich>
              </c:tx>
              <c:dLblPos val="bestFit"/>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F737-4A11-B38D-DE2415240690}"/>
                </c:ext>
              </c:extLst>
            </c:dLbl>
            <c:numFmt formatCode="0.00%" sourceLinked="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Sheet1!$A$3:$A$5</c:f>
              <c:strCache>
                <c:ptCount val="3"/>
                <c:pt idx="0">
                  <c:v>Wind</c:v>
                </c:pt>
                <c:pt idx="1">
                  <c:v>CCGT</c:v>
                </c:pt>
                <c:pt idx="2">
                  <c:v>Coal</c:v>
                </c:pt>
              </c:strCache>
            </c:strRef>
          </c:cat>
          <c:val>
            <c:numRef>
              <c:f>Sheet1!$B$3:$B$5</c:f>
              <c:numCache>
                <c:formatCode>General</c:formatCode>
                <c:ptCount val="3"/>
                <c:pt idx="0">
                  <c:v>72390</c:v>
                </c:pt>
                <c:pt idx="1">
                  <c:v>650000</c:v>
                </c:pt>
                <c:pt idx="2">
                  <c:v>1000000</c:v>
                </c:pt>
              </c:numCache>
            </c:numRef>
          </c:val>
          <c:extLst>
            <c:ext xmlns:c16="http://schemas.microsoft.com/office/drawing/2014/chart" uri="{C3380CC4-5D6E-409C-BE32-E72D297353CC}">
              <c16:uniqueId val="{00000006-F737-4A11-B38D-DE2415240690}"/>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600">
          <a:solidFill>
            <a:schemeClr val="tx2"/>
          </a:solidFill>
          <a:latin typeface="Franklin Gothic Book" panose="020B05030201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r>
              <a:rPr lang="en-US"/>
              <a:t>UK Profit Generation</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2"/>
              </a:solidFill>
              <a:latin typeface="Franklin Gothic Book" panose="020B0503020102020204" pitchFamily="34" charset="0"/>
              <a:ea typeface="+mn-ea"/>
              <a:cs typeface="+mn-cs"/>
            </a:defRPr>
          </a:pPr>
          <a:endParaRPr lang="en-US"/>
        </a:p>
      </c:txPr>
    </c:title>
    <c:autoTitleDeleted val="0"/>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7A0-4AA5-881D-1BD6C02E239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7A0-4AA5-881D-1BD6C02E239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7A0-4AA5-881D-1BD6C02E239A}"/>
              </c:ext>
            </c:extLst>
          </c:dPt>
          <c:dLbls>
            <c:dLbl>
              <c:idx val="0"/>
              <c:layout>
                <c:manualLayout>
                  <c:x val="0.10024781228219615"/>
                  <c:y val="4.4052221327794509E-2"/>
                </c:manualLayout>
              </c:layout>
              <c:tx>
                <c:rich>
                  <a:bodyPr/>
                  <a:lstStyle/>
                  <a:p>
                    <a:r>
                      <a:rPr lang="en-US"/>
                      <a:t>6%</a:t>
                    </a:r>
                  </a:p>
                </c:rich>
              </c:tx>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7A0-4AA5-881D-1BD6C02E239A}"/>
                </c:ext>
              </c:extLst>
            </c:dLbl>
            <c:dLbl>
              <c:idx val="1"/>
              <c:layout>
                <c:manualLayout>
                  <c:x val="-0.1359601832381202"/>
                  <c:y val="-0.16846766864655424"/>
                </c:manualLayout>
              </c:layout>
              <c:tx>
                <c:rich>
                  <a:bodyPr/>
                  <a:lstStyle/>
                  <a:p>
                    <a:r>
                      <a:rPr lang="en-US"/>
                      <a:t>60%</a:t>
                    </a:r>
                  </a:p>
                </c:rich>
              </c:tx>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7A0-4AA5-881D-1BD6C02E239A}"/>
                </c:ext>
              </c:extLst>
            </c:dLbl>
            <c:dLbl>
              <c:idx val="2"/>
              <c:layout>
                <c:manualLayout>
                  <c:x val="-2.5474846894138231E-2"/>
                  <c:y val="-5.3809784193642463E-2"/>
                </c:manualLayout>
              </c:layout>
              <c:tx>
                <c:rich>
                  <a:bodyPr/>
                  <a:lstStyle/>
                  <a:p>
                    <a:r>
                      <a:rPr lang="en-US"/>
                      <a:t>34%</a:t>
                    </a:r>
                  </a:p>
                </c:rich>
              </c:tx>
              <c:dLblPos val="bestFit"/>
              <c:showLegendKey val="0"/>
              <c:showVal val="0"/>
              <c:showCatName val="0"/>
              <c:showSerName val="0"/>
              <c:showPercent val="1"/>
              <c:showBubbleSize val="0"/>
              <c:extLst>
                <c:ext xmlns:c15="http://schemas.microsoft.com/office/drawing/2012/chart" uri="{CE6537A1-D6FC-4f65-9D91-7224C49458BB}"/>
                <c:ext xmlns:c16="http://schemas.microsoft.com/office/drawing/2014/chart" uri="{C3380CC4-5D6E-409C-BE32-E72D297353CC}">
                  <c16:uniqueId val="{00000005-67A0-4AA5-881D-1BD6C02E239A}"/>
                </c:ext>
              </c:extLst>
            </c:dLbl>
            <c:numFmt formatCode="0.00%" sourceLinked="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dLblPos val="ct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Sheet1!$A$3:$A$5</c:f>
              <c:strCache>
                <c:ptCount val="3"/>
                <c:pt idx="0">
                  <c:v>Wind</c:v>
                </c:pt>
                <c:pt idx="1">
                  <c:v>CCGT</c:v>
                </c:pt>
                <c:pt idx="2">
                  <c:v>Coal</c:v>
                </c:pt>
              </c:strCache>
            </c:strRef>
          </c:cat>
          <c:val>
            <c:numRef>
              <c:f>Sheet1!$C$3:$C$5</c:f>
              <c:numCache>
                <c:formatCode>General</c:formatCode>
                <c:ptCount val="3"/>
                <c:pt idx="0">
                  <c:v>0.44</c:v>
                </c:pt>
                <c:pt idx="1">
                  <c:v>4.8</c:v>
                </c:pt>
                <c:pt idx="2">
                  <c:v>2.7</c:v>
                </c:pt>
              </c:numCache>
            </c:numRef>
          </c:val>
          <c:extLst>
            <c:ext xmlns:c16="http://schemas.microsoft.com/office/drawing/2014/chart" uri="{C3380CC4-5D6E-409C-BE32-E72D297353CC}">
              <c16:uniqueId val="{00000006-67A0-4AA5-881D-1BD6C02E239A}"/>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2"/>
              </a:solidFill>
              <a:latin typeface="Franklin Gothic Book" panose="020B0503020102020204" pitchFamily="34" charset="0"/>
              <a:ea typeface="+mn-ea"/>
              <a:cs typeface="+mn-cs"/>
            </a:defRPr>
          </a:pPr>
          <a:endParaRPr lang="en-US"/>
        </a:p>
      </c:txPr>
    </c:legend>
    <c:plotVisOnly val="1"/>
    <c:dispBlanksAs val="gap"/>
    <c:showDLblsOverMax val="0"/>
  </c:chart>
  <c:spPr>
    <a:noFill/>
    <a:ln>
      <a:noFill/>
    </a:ln>
    <a:effectLst/>
  </c:spPr>
  <c:txPr>
    <a:bodyPr/>
    <a:lstStyle/>
    <a:p>
      <a:pPr>
        <a:defRPr sz="1600">
          <a:solidFill>
            <a:schemeClr val="tx2"/>
          </a:solidFill>
          <a:latin typeface="Franklin Gothic Book" panose="020B05030201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305C4F-8D21-45EF-B7CA-546387E7E69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49398409-2B21-4C47-8AD8-1714D86D98E3}">
      <dgm:prSet phldrT="[Text]" custT="1"/>
      <dgm:spPr/>
      <dgm:t>
        <a:bodyPr/>
        <a:lstStyle/>
        <a:p>
          <a:r>
            <a:rPr lang="en-US" sz="2800" b="1" dirty="0">
              <a:latin typeface="Franklin Gothic Book" panose="020B0503020102020204" pitchFamily="34" charset="0"/>
            </a:rPr>
            <a:t>Emission Trading System (ETS)</a:t>
          </a:r>
          <a:endParaRPr lang="fr-FR" sz="2800" b="1" dirty="0">
            <a:latin typeface="Franklin Gothic Book" panose="020B0503020102020204" pitchFamily="34" charset="0"/>
          </a:endParaRPr>
        </a:p>
      </dgm:t>
    </dgm:pt>
    <dgm:pt modelId="{3A3152B3-C801-487B-97D3-149ED01F94CF}" type="parTrans" cxnId="{86F25B6D-9F3E-4B40-B922-7B2789004977}">
      <dgm:prSet/>
      <dgm:spPr/>
      <dgm:t>
        <a:bodyPr/>
        <a:lstStyle/>
        <a:p>
          <a:endParaRPr lang="fr-FR" sz="1600">
            <a:latin typeface="Franklin Gothic Book" panose="020B0503020102020204" pitchFamily="34" charset="0"/>
          </a:endParaRPr>
        </a:p>
      </dgm:t>
    </dgm:pt>
    <dgm:pt modelId="{30BC764B-1CF2-48B8-9D20-1BDE469DE97F}" type="sibTrans" cxnId="{86F25B6D-9F3E-4B40-B922-7B2789004977}">
      <dgm:prSet/>
      <dgm:spPr/>
      <dgm:t>
        <a:bodyPr/>
        <a:lstStyle/>
        <a:p>
          <a:endParaRPr lang="fr-FR" sz="1600">
            <a:latin typeface="Franklin Gothic Book" panose="020B0503020102020204" pitchFamily="34" charset="0"/>
          </a:endParaRPr>
        </a:p>
      </dgm:t>
    </dgm:pt>
    <dgm:pt modelId="{5E5B0CAE-5DDB-4591-94D0-705C025A60ED}">
      <dgm:prSet phldrT="[Text]" custT="1"/>
      <dgm:spPr/>
      <dgm:t>
        <a:bodyPr/>
        <a:lstStyle/>
        <a:p>
          <a:r>
            <a:rPr lang="en-US" sz="2000" dirty="0">
              <a:solidFill>
                <a:schemeClr val="tx2"/>
              </a:solidFill>
              <a:latin typeface="Franklin Gothic Book" panose="020B0503020102020204" pitchFamily="34" charset="0"/>
            </a:rPr>
            <a:t>Cap total level of GHG emission across given sectors/ economy</a:t>
          </a:r>
          <a:endParaRPr lang="fr-FR" sz="2000" dirty="0">
            <a:solidFill>
              <a:schemeClr val="tx2"/>
            </a:solidFill>
            <a:latin typeface="Franklin Gothic Book" panose="020B0503020102020204" pitchFamily="34" charset="0"/>
          </a:endParaRPr>
        </a:p>
      </dgm:t>
    </dgm:pt>
    <dgm:pt modelId="{FA66CD28-AF9E-4D4A-819E-428A8A80EE14}" type="parTrans" cxnId="{0446EFB9-15CD-42A8-8C8F-FDDDEDAA6D90}">
      <dgm:prSet/>
      <dgm:spPr/>
      <dgm:t>
        <a:bodyPr/>
        <a:lstStyle/>
        <a:p>
          <a:endParaRPr lang="fr-FR" sz="1600">
            <a:latin typeface="Franklin Gothic Book" panose="020B0503020102020204" pitchFamily="34" charset="0"/>
          </a:endParaRPr>
        </a:p>
      </dgm:t>
    </dgm:pt>
    <dgm:pt modelId="{1C50D3E1-5A2F-4A9E-AFE9-03ADA9B34CC5}" type="sibTrans" cxnId="{0446EFB9-15CD-42A8-8C8F-FDDDEDAA6D90}">
      <dgm:prSet/>
      <dgm:spPr/>
      <dgm:t>
        <a:bodyPr/>
        <a:lstStyle/>
        <a:p>
          <a:endParaRPr lang="fr-FR" sz="1600">
            <a:latin typeface="Franklin Gothic Book" panose="020B0503020102020204" pitchFamily="34" charset="0"/>
          </a:endParaRPr>
        </a:p>
      </dgm:t>
    </dgm:pt>
    <dgm:pt modelId="{284B3E39-B85D-4C45-A834-640DC6B30B5B}">
      <dgm:prSet phldrT="[Text]" custT="1"/>
      <dgm:spPr/>
      <dgm:t>
        <a:bodyPr/>
        <a:lstStyle/>
        <a:p>
          <a:r>
            <a:rPr lang="en-US" sz="2800" b="1" dirty="0">
              <a:latin typeface="Franklin Gothic Book" panose="020B0503020102020204" pitchFamily="34" charset="0"/>
            </a:rPr>
            <a:t>Carbon Tax</a:t>
          </a:r>
          <a:endParaRPr lang="fr-FR" sz="2800" b="1" dirty="0">
            <a:latin typeface="Franklin Gothic Book" panose="020B0503020102020204" pitchFamily="34" charset="0"/>
          </a:endParaRPr>
        </a:p>
      </dgm:t>
    </dgm:pt>
    <dgm:pt modelId="{63186602-1CF5-4569-AD2D-0E2BA2D59D0A}" type="parTrans" cxnId="{F60FEFD6-0DE5-46C9-969A-CEEA8883C588}">
      <dgm:prSet/>
      <dgm:spPr/>
      <dgm:t>
        <a:bodyPr/>
        <a:lstStyle/>
        <a:p>
          <a:endParaRPr lang="fr-FR" sz="1600">
            <a:latin typeface="Franklin Gothic Book" panose="020B0503020102020204" pitchFamily="34" charset="0"/>
          </a:endParaRPr>
        </a:p>
      </dgm:t>
    </dgm:pt>
    <dgm:pt modelId="{7A882669-E058-43AD-B56C-3FDA12EFFCA6}" type="sibTrans" cxnId="{F60FEFD6-0DE5-46C9-969A-CEEA8883C588}">
      <dgm:prSet/>
      <dgm:spPr/>
      <dgm:t>
        <a:bodyPr/>
        <a:lstStyle/>
        <a:p>
          <a:endParaRPr lang="fr-FR" sz="1600">
            <a:latin typeface="Franklin Gothic Book" panose="020B0503020102020204" pitchFamily="34" charset="0"/>
          </a:endParaRPr>
        </a:p>
      </dgm:t>
    </dgm:pt>
    <dgm:pt modelId="{7E53B24D-A8E8-4CE4-84D1-55E240C0C835}">
      <dgm:prSet phldrT="[Text]" custT="1"/>
      <dgm:spPr/>
      <dgm:t>
        <a:bodyPr/>
        <a:lstStyle/>
        <a:p>
          <a:r>
            <a:rPr lang="en-US" sz="2000" dirty="0">
              <a:solidFill>
                <a:schemeClr val="tx2"/>
              </a:solidFill>
              <a:latin typeface="Franklin Gothic Book" panose="020B0503020102020204" pitchFamily="34" charset="0"/>
            </a:rPr>
            <a:t>Directly define a tax rate based on GHG emission</a:t>
          </a:r>
          <a:endParaRPr lang="fr-FR" sz="2000" dirty="0">
            <a:solidFill>
              <a:schemeClr val="tx2"/>
            </a:solidFill>
            <a:latin typeface="Franklin Gothic Book" panose="020B0503020102020204" pitchFamily="34" charset="0"/>
          </a:endParaRPr>
        </a:p>
      </dgm:t>
    </dgm:pt>
    <dgm:pt modelId="{3ED4B78D-9240-4089-BB2E-9C43C16E496C}" type="parTrans" cxnId="{46B82A2A-921C-416E-9AFB-8ACDFEC3C4CE}">
      <dgm:prSet/>
      <dgm:spPr/>
      <dgm:t>
        <a:bodyPr/>
        <a:lstStyle/>
        <a:p>
          <a:endParaRPr lang="fr-FR" sz="1600">
            <a:latin typeface="Franklin Gothic Book" panose="020B0503020102020204" pitchFamily="34" charset="0"/>
          </a:endParaRPr>
        </a:p>
      </dgm:t>
    </dgm:pt>
    <dgm:pt modelId="{DFF153D8-8373-4A4A-9AD2-D449F32214C2}" type="sibTrans" cxnId="{46B82A2A-921C-416E-9AFB-8ACDFEC3C4CE}">
      <dgm:prSet/>
      <dgm:spPr/>
      <dgm:t>
        <a:bodyPr/>
        <a:lstStyle/>
        <a:p>
          <a:endParaRPr lang="fr-FR" sz="1600">
            <a:latin typeface="Franklin Gothic Book" panose="020B0503020102020204" pitchFamily="34" charset="0"/>
          </a:endParaRPr>
        </a:p>
      </dgm:t>
    </dgm:pt>
    <dgm:pt modelId="{685ECC5B-7538-4B66-8BF1-763B3AC6B6BB}">
      <dgm:prSet phldrT="[Text]" custT="1"/>
      <dgm:spPr/>
      <dgm:t>
        <a:bodyPr/>
        <a:lstStyle/>
        <a:p>
          <a:r>
            <a:rPr lang="en-US" sz="2000" dirty="0">
              <a:solidFill>
                <a:schemeClr val="tx2"/>
              </a:solidFill>
              <a:latin typeface="Franklin Gothic Book" panose="020B0503020102020204" pitchFamily="34" charset="0"/>
            </a:rPr>
            <a:t>Supply &amp; demand (market mechanism) </a:t>
          </a:r>
          <a:endParaRPr lang="fr-FR" sz="2000" dirty="0">
            <a:solidFill>
              <a:schemeClr val="tx2"/>
            </a:solidFill>
            <a:latin typeface="Franklin Gothic Book" panose="020B0503020102020204" pitchFamily="34" charset="0"/>
          </a:endParaRPr>
        </a:p>
      </dgm:t>
    </dgm:pt>
    <dgm:pt modelId="{0403D9E7-3EF5-445C-AEB7-631445B139C9}" type="parTrans" cxnId="{9CAC816D-2FB2-455C-9ABB-550B0FB20C34}">
      <dgm:prSet/>
      <dgm:spPr/>
      <dgm:t>
        <a:bodyPr/>
        <a:lstStyle/>
        <a:p>
          <a:endParaRPr lang="fr-FR"/>
        </a:p>
      </dgm:t>
    </dgm:pt>
    <dgm:pt modelId="{B0F97900-380F-4716-99C3-5A2DADA59B93}" type="sibTrans" cxnId="{9CAC816D-2FB2-455C-9ABB-550B0FB20C34}">
      <dgm:prSet/>
      <dgm:spPr/>
      <dgm:t>
        <a:bodyPr/>
        <a:lstStyle/>
        <a:p>
          <a:endParaRPr lang="fr-FR"/>
        </a:p>
      </dgm:t>
    </dgm:pt>
    <dgm:pt modelId="{6D0CD7B7-E57F-4A7C-B2B7-3595DB2DBA36}" type="pres">
      <dgm:prSet presAssocID="{D2305C4F-8D21-45EF-B7CA-546387E7E697}" presName="linear" presStyleCnt="0">
        <dgm:presLayoutVars>
          <dgm:animLvl val="lvl"/>
          <dgm:resizeHandles val="exact"/>
        </dgm:presLayoutVars>
      </dgm:prSet>
      <dgm:spPr/>
    </dgm:pt>
    <dgm:pt modelId="{48F035DB-0FC3-4D43-8F09-7D7C59CE86E3}" type="pres">
      <dgm:prSet presAssocID="{49398409-2B21-4C47-8AD8-1714D86D98E3}" presName="parentText" presStyleLbl="node1" presStyleIdx="0" presStyleCnt="2" custScaleY="71378">
        <dgm:presLayoutVars>
          <dgm:chMax val="0"/>
          <dgm:bulletEnabled val="1"/>
        </dgm:presLayoutVars>
      </dgm:prSet>
      <dgm:spPr/>
    </dgm:pt>
    <dgm:pt modelId="{C6B39DBF-AE86-45C8-99DA-2D8AE730AE26}" type="pres">
      <dgm:prSet presAssocID="{49398409-2B21-4C47-8AD8-1714D86D98E3}" presName="childText" presStyleLbl="revTx" presStyleIdx="0" presStyleCnt="2">
        <dgm:presLayoutVars>
          <dgm:bulletEnabled val="1"/>
        </dgm:presLayoutVars>
      </dgm:prSet>
      <dgm:spPr/>
    </dgm:pt>
    <dgm:pt modelId="{826CBDAD-0F1C-4AE6-B9B4-651F9D6E0023}" type="pres">
      <dgm:prSet presAssocID="{284B3E39-B85D-4C45-A834-640DC6B30B5B}" presName="parentText" presStyleLbl="node1" presStyleIdx="1" presStyleCnt="2" custScaleY="70635">
        <dgm:presLayoutVars>
          <dgm:chMax val="0"/>
          <dgm:bulletEnabled val="1"/>
        </dgm:presLayoutVars>
      </dgm:prSet>
      <dgm:spPr/>
    </dgm:pt>
    <dgm:pt modelId="{AA2D0627-E81E-4DAB-89CA-47A844E9C800}" type="pres">
      <dgm:prSet presAssocID="{284B3E39-B85D-4C45-A834-640DC6B30B5B}" presName="childText" presStyleLbl="revTx" presStyleIdx="1" presStyleCnt="2">
        <dgm:presLayoutVars>
          <dgm:bulletEnabled val="1"/>
        </dgm:presLayoutVars>
      </dgm:prSet>
      <dgm:spPr/>
    </dgm:pt>
  </dgm:ptLst>
  <dgm:cxnLst>
    <dgm:cxn modelId="{471C240C-9701-4D68-BEA8-F28D4836C9EA}" type="presOf" srcId="{D2305C4F-8D21-45EF-B7CA-546387E7E697}" destId="{6D0CD7B7-E57F-4A7C-B2B7-3595DB2DBA36}" srcOrd="0" destOrd="0" presId="urn:microsoft.com/office/officeart/2005/8/layout/vList2"/>
    <dgm:cxn modelId="{72056213-9E60-46AF-8D1B-79F1DD9CD131}" type="presOf" srcId="{5E5B0CAE-5DDB-4591-94D0-705C025A60ED}" destId="{C6B39DBF-AE86-45C8-99DA-2D8AE730AE26}" srcOrd="0" destOrd="0" presId="urn:microsoft.com/office/officeart/2005/8/layout/vList2"/>
    <dgm:cxn modelId="{46B82A2A-921C-416E-9AFB-8ACDFEC3C4CE}" srcId="{284B3E39-B85D-4C45-A834-640DC6B30B5B}" destId="{7E53B24D-A8E8-4CE4-84D1-55E240C0C835}" srcOrd="0" destOrd="0" parTransId="{3ED4B78D-9240-4089-BB2E-9C43C16E496C}" sibTransId="{DFF153D8-8373-4A4A-9AD2-D449F32214C2}"/>
    <dgm:cxn modelId="{B98EB168-019D-4752-92B4-270B5815C396}" type="presOf" srcId="{284B3E39-B85D-4C45-A834-640DC6B30B5B}" destId="{826CBDAD-0F1C-4AE6-B9B4-651F9D6E0023}" srcOrd="0" destOrd="0" presId="urn:microsoft.com/office/officeart/2005/8/layout/vList2"/>
    <dgm:cxn modelId="{86F25B6D-9F3E-4B40-B922-7B2789004977}" srcId="{D2305C4F-8D21-45EF-B7CA-546387E7E697}" destId="{49398409-2B21-4C47-8AD8-1714D86D98E3}" srcOrd="0" destOrd="0" parTransId="{3A3152B3-C801-487B-97D3-149ED01F94CF}" sibTransId="{30BC764B-1CF2-48B8-9D20-1BDE469DE97F}"/>
    <dgm:cxn modelId="{9CAC816D-2FB2-455C-9ABB-550B0FB20C34}" srcId="{49398409-2B21-4C47-8AD8-1714D86D98E3}" destId="{685ECC5B-7538-4B66-8BF1-763B3AC6B6BB}" srcOrd="1" destOrd="0" parTransId="{0403D9E7-3EF5-445C-AEB7-631445B139C9}" sibTransId="{B0F97900-380F-4716-99C3-5A2DADA59B93}"/>
    <dgm:cxn modelId="{BC50CF50-604B-4A80-A726-7BCBB8651589}" type="presOf" srcId="{49398409-2B21-4C47-8AD8-1714D86D98E3}" destId="{48F035DB-0FC3-4D43-8F09-7D7C59CE86E3}" srcOrd="0" destOrd="0" presId="urn:microsoft.com/office/officeart/2005/8/layout/vList2"/>
    <dgm:cxn modelId="{70825787-4D42-4395-84B5-EFEA40539D28}" type="presOf" srcId="{685ECC5B-7538-4B66-8BF1-763B3AC6B6BB}" destId="{C6B39DBF-AE86-45C8-99DA-2D8AE730AE26}" srcOrd="0" destOrd="1" presId="urn:microsoft.com/office/officeart/2005/8/layout/vList2"/>
    <dgm:cxn modelId="{0446EFB9-15CD-42A8-8C8F-FDDDEDAA6D90}" srcId="{49398409-2B21-4C47-8AD8-1714D86D98E3}" destId="{5E5B0CAE-5DDB-4591-94D0-705C025A60ED}" srcOrd="0" destOrd="0" parTransId="{FA66CD28-AF9E-4D4A-819E-428A8A80EE14}" sibTransId="{1C50D3E1-5A2F-4A9E-AFE9-03ADA9B34CC5}"/>
    <dgm:cxn modelId="{F60FEFD6-0DE5-46C9-969A-CEEA8883C588}" srcId="{D2305C4F-8D21-45EF-B7CA-546387E7E697}" destId="{284B3E39-B85D-4C45-A834-640DC6B30B5B}" srcOrd="1" destOrd="0" parTransId="{63186602-1CF5-4569-AD2D-0E2BA2D59D0A}" sibTransId="{7A882669-E058-43AD-B56C-3FDA12EFFCA6}"/>
    <dgm:cxn modelId="{75D1B6DE-6E78-4C70-B573-023B241C2E52}" type="presOf" srcId="{7E53B24D-A8E8-4CE4-84D1-55E240C0C835}" destId="{AA2D0627-E81E-4DAB-89CA-47A844E9C800}" srcOrd="0" destOrd="0" presId="urn:microsoft.com/office/officeart/2005/8/layout/vList2"/>
    <dgm:cxn modelId="{AF1A4389-CF8E-4B65-B498-5AB0DADF60EA}" type="presParOf" srcId="{6D0CD7B7-E57F-4A7C-B2B7-3595DB2DBA36}" destId="{48F035DB-0FC3-4D43-8F09-7D7C59CE86E3}" srcOrd="0" destOrd="0" presId="urn:microsoft.com/office/officeart/2005/8/layout/vList2"/>
    <dgm:cxn modelId="{B0D151F6-8D5A-44ED-AC6E-89847A4BEA29}" type="presParOf" srcId="{6D0CD7B7-E57F-4A7C-B2B7-3595DB2DBA36}" destId="{C6B39DBF-AE86-45C8-99DA-2D8AE730AE26}" srcOrd="1" destOrd="0" presId="urn:microsoft.com/office/officeart/2005/8/layout/vList2"/>
    <dgm:cxn modelId="{2261A881-4E4D-4737-9DEE-505DB21A9988}" type="presParOf" srcId="{6D0CD7B7-E57F-4A7C-B2B7-3595DB2DBA36}" destId="{826CBDAD-0F1C-4AE6-B9B4-651F9D6E0023}" srcOrd="2" destOrd="0" presId="urn:microsoft.com/office/officeart/2005/8/layout/vList2"/>
    <dgm:cxn modelId="{3C221C7C-1238-486D-AEC0-980A67FE9A26}" type="presParOf" srcId="{6D0CD7B7-E57F-4A7C-B2B7-3595DB2DBA36}" destId="{AA2D0627-E81E-4DAB-89CA-47A844E9C800}" srcOrd="3"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6773C19-1D64-44BA-AF3C-FCFA27E48A37}"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fr-FR"/>
        </a:p>
      </dgm:t>
    </dgm:pt>
    <dgm:pt modelId="{7BD7660B-FB24-4C02-92F9-876A24689E46}">
      <dgm:prSet phldrT="[Text]"/>
      <dgm:spPr>
        <a:solidFill>
          <a:srgbClr val="009A3E"/>
        </a:solidFill>
        <a:ln>
          <a:solidFill>
            <a:srgbClr val="329432"/>
          </a:solidFill>
        </a:ln>
      </dgm:spPr>
      <dgm:t>
        <a:bodyPr/>
        <a:lstStyle/>
        <a:p>
          <a:r>
            <a:rPr lang="en-US" dirty="0">
              <a:solidFill>
                <a:schemeClr val="bg1"/>
              </a:solidFill>
              <a:latin typeface="Franklin Gothic Book" panose="020B0503020102020204" pitchFamily="34" charset="0"/>
            </a:rPr>
            <a:t>UK</a:t>
          </a:r>
          <a:endParaRPr lang="fr-FR" dirty="0">
            <a:solidFill>
              <a:schemeClr val="bg1"/>
            </a:solidFill>
            <a:latin typeface="Franklin Gothic Book" panose="020B0503020102020204" pitchFamily="34" charset="0"/>
          </a:endParaRPr>
        </a:p>
      </dgm:t>
    </dgm:pt>
    <dgm:pt modelId="{185E5619-7A8A-47B1-A4F2-D9E36E681F69}" type="parTrans" cxnId="{FE8D9C2D-329E-4910-BF74-F6E90791227A}">
      <dgm:prSet/>
      <dgm:spPr/>
      <dgm:t>
        <a:bodyPr/>
        <a:lstStyle/>
        <a:p>
          <a:endParaRPr lang="fr-FR">
            <a:solidFill>
              <a:schemeClr val="tx2"/>
            </a:solidFill>
            <a:latin typeface="Franklin Gothic Book" panose="020B0503020102020204" pitchFamily="34" charset="0"/>
          </a:endParaRPr>
        </a:p>
      </dgm:t>
    </dgm:pt>
    <dgm:pt modelId="{D8FEE79F-40BF-4F11-9F6A-F4B537BC27A0}" type="sibTrans" cxnId="{FE8D9C2D-329E-4910-BF74-F6E90791227A}">
      <dgm:prSet/>
      <dgm:spPr/>
      <dgm:t>
        <a:bodyPr/>
        <a:lstStyle/>
        <a:p>
          <a:endParaRPr lang="fr-FR">
            <a:solidFill>
              <a:schemeClr val="tx2"/>
            </a:solidFill>
            <a:latin typeface="Franklin Gothic Book" panose="020B0503020102020204" pitchFamily="34" charset="0"/>
          </a:endParaRPr>
        </a:p>
      </dgm:t>
    </dgm:pt>
    <dgm:pt modelId="{D9FAE869-F3F9-4F17-95A1-BDAE8A6D6445}">
      <dgm:prSet phldrT="[Text]"/>
      <dgm:spPr/>
      <dgm:t>
        <a:bodyPr/>
        <a:lstStyle/>
        <a:p>
          <a:r>
            <a:rPr lang="en-US" dirty="0">
              <a:solidFill>
                <a:schemeClr val="tx2"/>
              </a:solidFill>
              <a:latin typeface="Franklin Gothic Book" panose="020B0503020102020204" pitchFamily="34" charset="0"/>
            </a:rPr>
            <a:t>Carbon Price Floor (CPF)</a:t>
          </a:r>
          <a:endParaRPr lang="fr-FR" dirty="0">
            <a:solidFill>
              <a:schemeClr val="tx2"/>
            </a:solidFill>
            <a:latin typeface="Franklin Gothic Book" panose="020B0503020102020204" pitchFamily="34" charset="0"/>
          </a:endParaRPr>
        </a:p>
      </dgm:t>
    </dgm:pt>
    <dgm:pt modelId="{CF79FFA2-3054-4983-B9FE-58A47C14CFBC}" type="parTrans" cxnId="{9C08DAFB-8CC8-4608-BCA3-CF1344987768}">
      <dgm:prSet/>
      <dgm:spPr/>
      <dgm:t>
        <a:bodyPr/>
        <a:lstStyle/>
        <a:p>
          <a:endParaRPr lang="fr-FR">
            <a:solidFill>
              <a:schemeClr val="tx2"/>
            </a:solidFill>
            <a:latin typeface="Franklin Gothic Book" panose="020B0503020102020204" pitchFamily="34" charset="0"/>
          </a:endParaRPr>
        </a:p>
      </dgm:t>
    </dgm:pt>
    <dgm:pt modelId="{76DFA4E9-FCB1-4DE9-B436-41734108287C}" type="sibTrans" cxnId="{9C08DAFB-8CC8-4608-BCA3-CF1344987768}">
      <dgm:prSet/>
      <dgm:spPr/>
      <dgm:t>
        <a:bodyPr/>
        <a:lstStyle/>
        <a:p>
          <a:endParaRPr lang="fr-FR">
            <a:solidFill>
              <a:schemeClr val="tx2"/>
            </a:solidFill>
            <a:latin typeface="Franklin Gothic Book" panose="020B0503020102020204" pitchFamily="34" charset="0"/>
          </a:endParaRPr>
        </a:p>
      </dgm:t>
    </dgm:pt>
    <dgm:pt modelId="{57C1CD3B-E84E-4206-A452-D16EF4CE8D4E}">
      <dgm:prSet phldrT="[Text]"/>
      <dgm:spPr/>
      <dgm:t>
        <a:bodyPr/>
        <a:lstStyle/>
        <a:p>
          <a:r>
            <a:rPr lang="en-US" dirty="0">
              <a:solidFill>
                <a:schemeClr val="tx2"/>
              </a:solidFill>
              <a:latin typeface="Franklin Gothic Book" panose="020B0503020102020204" pitchFamily="34" charset="0"/>
            </a:rPr>
            <a:t>Comprising of carbon tax on top of EU ETS (hybrid)</a:t>
          </a:r>
          <a:endParaRPr lang="fr-FR" dirty="0">
            <a:solidFill>
              <a:schemeClr val="tx2"/>
            </a:solidFill>
            <a:latin typeface="Franklin Gothic Book" panose="020B0503020102020204" pitchFamily="34" charset="0"/>
          </a:endParaRPr>
        </a:p>
      </dgm:t>
    </dgm:pt>
    <dgm:pt modelId="{FFE9B62B-791F-4822-97BC-823607C5C7E4}" type="parTrans" cxnId="{CBD8A4A0-B577-4301-83D3-867E66186102}">
      <dgm:prSet/>
      <dgm:spPr/>
      <dgm:t>
        <a:bodyPr/>
        <a:lstStyle/>
        <a:p>
          <a:endParaRPr lang="fr-FR">
            <a:solidFill>
              <a:schemeClr val="tx2"/>
            </a:solidFill>
            <a:latin typeface="Franklin Gothic Book" panose="020B0503020102020204" pitchFamily="34" charset="0"/>
          </a:endParaRPr>
        </a:p>
      </dgm:t>
    </dgm:pt>
    <dgm:pt modelId="{C830A3E1-AA69-4CDA-B9B8-B2E0B774BBC7}" type="sibTrans" cxnId="{CBD8A4A0-B577-4301-83D3-867E66186102}">
      <dgm:prSet/>
      <dgm:spPr/>
      <dgm:t>
        <a:bodyPr/>
        <a:lstStyle/>
        <a:p>
          <a:endParaRPr lang="fr-FR">
            <a:solidFill>
              <a:schemeClr val="tx2"/>
            </a:solidFill>
            <a:latin typeface="Franklin Gothic Book" panose="020B0503020102020204" pitchFamily="34" charset="0"/>
          </a:endParaRPr>
        </a:p>
      </dgm:t>
    </dgm:pt>
    <dgm:pt modelId="{9FE826DE-0C19-438D-9DD3-5EFE6C8DFD86}">
      <dgm:prSet phldrT="[Text]"/>
      <dgm:spPr>
        <a:solidFill>
          <a:srgbClr val="FF6A2C"/>
        </a:solidFill>
        <a:ln>
          <a:solidFill>
            <a:srgbClr val="FF6A2C"/>
          </a:solidFill>
        </a:ln>
      </dgm:spPr>
      <dgm:t>
        <a:bodyPr/>
        <a:lstStyle/>
        <a:p>
          <a:r>
            <a:rPr lang="en-US" dirty="0">
              <a:solidFill>
                <a:schemeClr val="bg1"/>
              </a:solidFill>
              <a:latin typeface="Franklin Gothic Book" panose="020B0503020102020204" pitchFamily="34" charset="0"/>
            </a:rPr>
            <a:t>EU</a:t>
          </a:r>
          <a:endParaRPr lang="fr-FR" dirty="0">
            <a:solidFill>
              <a:schemeClr val="bg1"/>
            </a:solidFill>
            <a:latin typeface="Franklin Gothic Book" panose="020B0503020102020204" pitchFamily="34" charset="0"/>
          </a:endParaRPr>
        </a:p>
      </dgm:t>
    </dgm:pt>
    <dgm:pt modelId="{5153D3B6-7C47-4EF3-A523-FDF11E24229A}" type="parTrans" cxnId="{CABA9F01-488F-49DC-9216-CF0ED58886B3}">
      <dgm:prSet/>
      <dgm:spPr/>
      <dgm:t>
        <a:bodyPr/>
        <a:lstStyle/>
        <a:p>
          <a:endParaRPr lang="fr-FR">
            <a:solidFill>
              <a:schemeClr val="tx2"/>
            </a:solidFill>
            <a:latin typeface="Franklin Gothic Book" panose="020B0503020102020204" pitchFamily="34" charset="0"/>
          </a:endParaRPr>
        </a:p>
      </dgm:t>
    </dgm:pt>
    <dgm:pt modelId="{C668FEA0-C223-42D3-B321-1BE39B031B17}" type="sibTrans" cxnId="{CABA9F01-488F-49DC-9216-CF0ED58886B3}">
      <dgm:prSet/>
      <dgm:spPr/>
      <dgm:t>
        <a:bodyPr/>
        <a:lstStyle/>
        <a:p>
          <a:endParaRPr lang="fr-FR">
            <a:solidFill>
              <a:schemeClr val="tx2"/>
            </a:solidFill>
            <a:latin typeface="Franklin Gothic Book" panose="020B0503020102020204" pitchFamily="34" charset="0"/>
          </a:endParaRPr>
        </a:p>
      </dgm:t>
    </dgm:pt>
    <dgm:pt modelId="{824CB198-0DE0-4588-B437-CB80D46E2DEE}">
      <dgm:prSet phldrT="[Text]"/>
      <dgm:spPr/>
      <dgm:t>
        <a:bodyPr/>
        <a:lstStyle/>
        <a:p>
          <a:r>
            <a:rPr lang="en-US" dirty="0">
              <a:solidFill>
                <a:schemeClr val="tx2"/>
              </a:solidFill>
              <a:latin typeface="Franklin Gothic Book" panose="020B0503020102020204" pitchFamily="34" charset="0"/>
            </a:rPr>
            <a:t>EU Emission Trading Scheme (ETS)</a:t>
          </a:r>
          <a:endParaRPr lang="fr-FR" dirty="0">
            <a:solidFill>
              <a:schemeClr val="tx2"/>
            </a:solidFill>
            <a:latin typeface="Franklin Gothic Book" panose="020B0503020102020204" pitchFamily="34" charset="0"/>
          </a:endParaRPr>
        </a:p>
      </dgm:t>
    </dgm:pt>
    <dgm:pt modelId="{38E8F8AD-6451-4DA7-B78B-65285599009E}" type="parTrans" cxnId="{8AC478BD-2FD3-4B4B-8778-B935735C6C84}">
      <dgm:prSet/>
      <dgm:spPr/>
      <dgm:t>
        <a:bodyPr/>
        <a:lstStyle/>
        <a:p>
          <a:endParaRPr lang="fr-FR">
            <a:solidFill>
              <a:schemeClr val="tx2"/>
            </a:solidFill>
            <a:latin typeface="Franklin Gothic Book" panose="020B0503020102020204" pitchFamily="34" charset="0"/>
          </a:endParaRPr>
        </a:p>
      </dgm:t>
    </dgm:pt>
    <dgm:pt modelId="{12165E14-7E51-46CE-A56D-A28E5EC318EE}" type="sibTrans" cxnId="{8AC478BD-2FD3-4B4B-8778-B935735C6C84}">
      <dgm:prSet/>
      <dgm:spPr/>
      <dgm:t>
        <a:bodyPr/>
        <a:lstStyle/>
        <a:p>
          <a:endParaRPr lang="fr-FR">
            <a:solidFill>
              <a:schemeClr val="tx2"/>
            </a:solidFill>
            <a:latin typeface="Franklin Gothic Book" panose="020B0503020102020204" pitchFamily="34" charset="0"/>
          </a:endParaRPr>
        </a:p>
      </dgm:t>
    </dgm:pt>
    <dgm:pt modelId="{78E30F51-C16D-4AE7-825E-BFC588A6F44E}">
      <dgm:prSet phldrT="[Text]"/>
      <dgm:spPr/>
      <dgm:t>
        <a:bodyPr/>
        <a:lstStyle/>
        <a:p>
          <a:r>
            <a:rPr lang="en-US" dirty="0">
              <a:solidFill>
                <a:schemeClr val="tx2"/>
              </a:solidFill>
              <a:latin typeface="Franklin Gothic Book" panose="020B0503020102020204" pitchFamily="34" charset="0"/>
            </a:rPr>
            <a:t>‘Cap and Trade’ principle</a:t>
          </a:r>
          <a:endParaRPr lang="fr-FR" dirty="0">
            <a:solidFill>
              <a:schemeClr val="tx2"/>
            </a:solidFill>
            <a:latin typeface="Franklin Gothic Book" panose="020B0503020102020204" pitchFamily="34" charset="0"/>
          </a:endParaRPr>
        </a:p>
      </dgm:t>
    </dgm:pt>
    <dgm:pt modelId="{CD2E504B-FB64-407B-A776-2CD2AA87EBB7}" type="parTrans" cxnId="{721F7509-4407-4505-8BA6-78DAA0375B1D}">
      <dgm:prSet/>
      <dgm:spPr/>
      <dgm:t>
        <a:bodyPr/>
        <a:lstStyle/>
        <a:p>
          <a:endParaRPr lang="fr-FR">
            <a:solidFill>
              <a:schemeClr val="tx2"/>
            </a:solidFill>
            <a:latin typeface="Franklin Gothic Book" panose="020B0503020102020204" pitchFamily="34" charset="0"/>
          </a:endParaRPr>
        </a:p>
      </dgm:t>
    </dgm:pt>
    <dgm:pt modelId="{7031E441-4374-48E1-AE81-35294E85EE98}" type="sibTrans" cxnId="{721F7509-4407-4505-8BA6-78DAA0375B1D}">
      <dgm:prSet/>
      <dgm:spPr/>
      <dgm:t>
        <a:bodyPr/>
        <a:lstStyle/>
        <a:p>
          <a:endParaRPr lang="fr-FR">
            <a:solidFill>
              <a:schemeClr val="tx2"/>
            </a:solidFill>
            <a:latin typeface="Franklin Gothic Book" panose="020B0503020102020204" pitchFamily="34" charset="0"/>
          </a:endParaRPr>
        </a:p>
      </dgm:t>
    </dgm:pt>
    <dgm:pt modelId="{EEBD06BA-E209-4573-88CB-B2CEABE7C07E}">
      <dgm:prSet phldrT="[Text]"/>
      <dgm:spPr/>
      <dgm:t>
        <a:bodyPr/>
        <a:lstStyle/>
        <a:p>
          <a:r>
            <a:rPr lang="en-US" dirty="0">
              <a:solidFill>
                <a:schemeClr val="tx2"/>
              </a:solidFill>
              <a:latin typeface="Franklin Gothic Book" panose="020B0503020102020204" pitchFamily="34" charset="0"/>
            </a:rPr>
            <a:t>Introduced in 2013</a:t>
          </a:r>
          <a:endParaRPr lang="fr-FR" dirty="0">
            <a:solidFill>
              <a:schemeClr val="tx2"/>
            </a:solidFill>
            <a:latin typeface="Franklin Gothic Book" panose="020B0503020102020204" pitchFamily="34" charset="0"/>
          </a:endParaRPr>
        </a:p>
      </dgm:t>
    </dgm:pt>
    <dgm:pt modelId="{46EB658F-8766-41DA-9245-765C883B54B3}" type="parTrans" cxnId="{C10F087E-3AEC-4144-89A0-B9415A42BCEB}">
      <dgm:prSet/>
      <dgm:spPr/>
      <dgm:t>
        <a:bodyPr/>
        <a:lstStyle/>
        <a:p>
          <a:endParaRPr lang="fr-FR"/>
        </a:p>
      </dgm:t>
    </dgm:pt>
    <dgm:pt modelId="{9257F60D-6A98-4907-B6F0-D1E586541BBA}" type="sibTrans" cxnId="{C10F087E-3AEC-4144-89A0-B9415A42BCEB}">
      <dgm:prSet/>
      <dgm:spPr/>
      <dgm:t>
        <a:bodyPr/>
        <a:lstStyle/>
        <a:p>
          <a:endParaRPr lang="fr-FR"/>
        </a:p>
      </dgm:t>
    </dgm:pt>
    <dgm:pt modelId="{CF22B9FD-A8B2-42B6-88D9-C2C0B18C45EB}">
      <dgm:prSet phldrT="[Text]"/>
      <dgm:spPr/>
      <dgm:t>
        <a:bodyPr/>
        <a:lstStyle/>
        <a:p>
          <a:r>
            <a:rPr lang="en-US" dirty="0">
              <a:solidFill>
                <a:schemeClr val="tx2"/>
              </a:solidFill>
              <a:latin typeface="Franklin Gothic Book" panose="020B0503020102020204" pitchFamily="34" charset="0"/>
            </a:rPr>
            <a:t>1</a:t>
          </a:r>
          <a:r>
            <a:rPr lang="en-US" baseline="30000" dirty="0">
              <a:solidFill>
                <a:schemeClr val="tx2"/>
              </a:solidFill>
              <a:latin typeface="Franklin Gothic Book" panose="020B0503020102020204" pitchFamily="34" charset="0"/>
            </a:rPr>
            <a:t>st</a:t>
          </a:r>
          <a:r>
            <a:rPr lang="en-US" dirty="0">
              <a:solidFill>
                <a:schemeClr val="tx2"/>
              </a:solidFill>
              <a:latin typeface="Franklin Gothic Book" panose="020B0503020102020204" pitchFamily="34" charset="0"/>
            </a:rPr>
            <a:t> phase was in 2005, ongoing 3</a:t>
          </a:r>
          <a:r>
            <a:rPr lang="en-US" baseline="30000" dirty="0">
              <a:solidFill>
                <a:schemeClr val="tx2"/>
              </a:solidFill>
              <a:latin typeface="Franklin Gothic Book" panose="020B0503020102020204" pitchFamily="34" charset="0"/>
            </a:rPr>
            <a:t>rd</a:t>
          </a:r>
          <a:r>
            <a:rPr lang="en-US" dirty="0">
              <a:solidFill>
                <a:schemeClr val="tx2"/>
              </a:solidFill>
              <a:latin typeface="Franklin Gothic Book" panose="020B0503020102020204" pitchFamily="34" charset="0"/>
            </a:rPr>
            <a:t> phase (2013-2020) </a:t>
          </a:r>
          <a:endParaRPr lang="fr-FR" dirty="0">
            <a:solidFill>
              <a:schemeClr val="tx2"/>
            </a:solidFill>
            <a:latin typeface="Franklin Gothic Book" panose="020B0503020102020204" pitchFamily="34" charset="0"/>
          </a:endParaRPr>
        </a:p>
      </dgm:t>
    </dgm:pt>
    <dgm:pt modelId="{AAE9164E-BB30-4EC5-9A29-EFD9907C2454}" type="parTrans" cxnId="{C0CEE4DA-BCE3-4920-8237-575858D981BE}">
      <dgm:prSet/>
      <dgm:spPr/>
      <dgm:t>
        <a:bodyPr/>
        <a:lstStyle/>
        <a:p>
          <a:endParaRPr lang="fr-FR"/>
        </a:p>
      </dgm:t>
    </dgm:pt>
    <dgm:pt modelId="{869ABDAE-7A92-4554-9214-B70B39CD97C8}" type="sibTrans" cxnId="{C0CEE4DA-BCE3-4920-8237-575858D981BE}">
      <dgm:prSet/>
      <dgm:spPr/>
      <dgm:t>
        <a:bodyPr/>
        <a:lstStyle/>
        <a:p>
          <a:endParaRPr lang="fr-FR"/>
        </a:p>
      </dgm:t>
    </dgm:pt>
    <dgm:pt modelId="{2B1C2239-D342-484A-85E5-C2C31DAC0DA9}" type="pres">
      <dgm:prSet presAssocID="{16773C19-1D64-44BA-AF3C-FCFA27E48A37}" presName="Name0" presStyleCnt="0">
        <dgm:presLayoutVars>
          <dgm:chMax/>
          <dgm:chPref val="3"/>
          <dgm:dir/>
          <dgm:animOne val="branch"/>
          <dgm:animLvl val="lvl"/>
        </dgm:presLayoutVars>
      </dgm:prSet>
      <dgm:spPr/>
    </dgm:pt>
    <dgm:pt modelId="{FF5A4528-A74A-4B62-89EC-B42F8C547BF0}" type="pres">
      <dgm:prSet presAssocID="{7BD7660B-FB24-4C02-92F9-876A24689E46}" presName="composite" presStyleCnt="0"/>
      <dgm:spPr/>
    </dgm:pt>
    <dgm:pt modelId="{A7A385DB-589F-4B6D-BFFB-615A9F4C77EA}" type="pres">
      <dgm:prSet presAssocID="{7BD7660B-FB24-4C02-92F9-876A24689E46}" presName="FirstChild" presStyleLbl="revTx" presStyleIdx="0" presStyleCnt="4">
        <dgm:presLayoutVars>
          <dgm:chMax val="0"/>
          <dgm:chPref val="0"/>
          <dgm:bulletEnabled val="1"/>
        </dgm:presLayoutVars>
      </dgm:prSet>
      <dgm:spPr/>
    </dgm:pt>
    <dgm:pt modelId="{27D13EE4-8C14-4C39-B3BE-5D7437591741}" type="pres">
      <dgm:prSet presAssocID="{7BD7660B-FB24-4C02-92F9-876A24689E46}" presName="Parent" presStyleLbl="alignNode1" presStyleIdx="0" presStyleCnt="2">
        <dgm:presLayoutVars>
          <dgm:chMax val="3"/>
          <dgm:chPref val="3"/>
          <dgm:bulletEnabled val="1"/>
        </dgm:presLayoutVars>
      </dgm:prSet>
      <dgm:spPr/>
    </dgm:pt>
    <dgm:pt modelId="{ADF15BF6-1CD1-449E-B517-AA3C531AF7D9}" type="pres">
      <dgm:prSet presAssocID="{7BD7660B-FB24-4C02-92F9-876A24689E46}" presName="Accent" presStyleLbl="parChTrans1D1" presStyleIdx="0" presStyleCnt="2"/>
      <dgm:spPr>
        <a:ln>
          <a:solidFill>
            <a:srgbClr val="329432"/>
          </a:solidFill>
        </a:ln>
      </dgm:spPr>
    </dgm:pt>
    <dgm:pt modelId="{A7C6C29F-8F21-439E-9F59-6C8193D03D49}" type="pres">
      <dgm:prSet presAssocID="{7BD7660B-FB24-4C02-92F9-876A24689E46}" presName="Child" presStyleLbl="revTx" presStyleIdx="1" presStyleCnt="4">
        <dgm:presLayoutVars>
          <dgm:chMax val="0"/>
          <dgm:chPref val="0"/>
          <dgm:bulletEnabled val="1"/>
        </dgm:presLayoutVars>
      </dgm:prSet>
      <dgm:spPr/>
    </dgm:pt>
    <dgm:pt modelId="{958EC90E-A739-4DD4-87A6-7C9F8F48C328}" type="pres">
      <dgm:prSet presAssocID="{D8FEE79F-40BF-4F11-9F6A-F4B537BC27A0}" presName="sibTrans" presStyleCnt="0"/>
      <dgm:spPr/>
    </dgm:pt>
    <dgm:pt modelId="{D860D9B5-D6AC-4D26-A96E-9A15D05E1727}" type="pres">
      <dgm:prSet presAssocID="{9FE826DE-0C19-438D-9DD3-5EFE6C8DFD86}" presName="composite" presStyleCnt="0"/>
      <dgm:spPr/>
    </dgm:pt>
    <dgm:pt modelId="{832B4211-376E-4F7A-B5A6-B427AEB49C1C}" type="pres">
      <dgm:prSet presAssocID="{9FE826DE-0C19-438D-9DD3-5EFE6C8DFD86}" presName="FirstChild" presStyleLbl="revTx" presStyleIdx="2" presStyleCnt="4">
        <dgm:presLayoutVars>
          <dgm:chMax val="0"/>
          <dgm:chPref val="0"/>
          <dgm:bulletEnabled val="1"/>
        </dgm:presLayoutVars>
      </dgm:prSet>
      <dgm:spPr/>
    </dgm:pt>
    <dgm:pt modelId="{F48EE63E-0AFE-4D1A-84B7-267025283501}" type="pres">
      <dgm:prSet presAssocID="{9FE826DE-0C19-438D-9DD3-5EFE6C8DFD86}" presName="Parent" presStyleLbl="alignNode1" presStyleIdx="1" presStyleCnt="2">
        <dgm:presLayoutVars>
          <dgm:chMax val="3"/>
          <dgm:chPref val="3"/>
          <dgm:bulletEnabled val="1"/>
        </dgm:presLayoutVars>
      </dgm:prSet>
      <dgm:spPr/>
    </dgm:pt>
    <dgm:pt modelId="{5EE755AC-42B6-4D37-99C7-CF3F73755A78}" type="pres">
      <dgm:prSet presAssocID="{9FE826DE-0C19-438D-9DD3-5EFE6C8DFD86}" presName="Accent" presStyleLbl="parChTrans1D1" presStyleIdx="1" presStyleCnt="2"/>
      <dgm:spPr>
        <a:ln>
          <a:solidFill>
            <a:srgbClr val="FF6A2C"/>
          </a:solidFill>
        </a:ln>
      </dgm:spPr>
    </dgm:pt>
    <dgm:pt modelId="{D243EDAD-8E6D-414B-A8CE-964E24963E2A}" type="pres">
      <dgm:prSet presAssocID="{9FE826DE-0C19-438D-9DD3-5EFE6C8DFD86}" presName="Child" presStyleLbl="revTx" presStyleIdx="3" presStyleCnt="4">
        <dgm:presLayoutVars>
          <dgm:chMax val="0"/>
          <dgm:chPref val="0"/>
          <dgm:bulletEnabled val="1"/>
        </dgm:presLayoutVars>
      </dgm:prSet>
      <dgm:spPr/>
    </dgm:pt>
  </dgm:ptLst>
  <dgm:cxnLst>
    <dgm:cxn modelId="{CABA9F01-488F-49DC-9216-CF0ED58886B3}" srcId="{16773C19-1D64-44BA-AF3C-FCFA27E48A37}" destId="{9FE826DE-0C19-438D-9DD3-5EFE6C8DFD86}" srcOrd="1" destOrd="0" parTransId="{5153D3B6-7C47-4EF3-A523-FDF11E24229A}" sibTransId="{C668FEA0-C223-42D3-B321-1BE39B031B17}"/>
    <dgm:cxn modelId="{721F7509-4407-4505-8BA6-78DAA0375B1D}" srcId="{9FE826DE-0C19-438D-9DD3-5EFE6C8DFD86}" destId="{78E30F51-C16D-4AE7-825E-BFC588A6F44E}" srcOrd="1" destOrd="0" parTransId="{CD2E504B-FB64-407B-A776-2CD2AA87EBB7}" sibTransId="{7031E441-4374-48E1-AE81-35294E85EE98}"/>
    <dgm:cxn modelId="{FE8D9C2D-329E-4910-BF74-F6E90791227A}" srcId="{16773C19-1D64-44BA-AF3C-FCFA27E48A37}" destId="{7BD7660B-FB24-4C02-92F9-876A24689E46}" srcOrd="0" destOrd="0" parTransId="{185E5619-7A8A-47B1-A4F2-D9E36E681F69}" sibTransId="{D8FEE79F-40BF-4F11-9F6A-F4B537BC27A0}"/>
    <dgm:cxn modelId="{E602D778-344B-4BC3-876D-5E64C6C7B569}" type="presOf" srcId="{9FE826DE-0C19-438D-9DD3-5EFE6C8DFD86}" destId="{F48EE63E-0AFE-4D1A-84B7-267025283501}" srcOrd="0" destOrd="0" presId="urn:microsoft.com/office/officeart/2011/layout/TabList"/>
    <dgm:cxn modelId="{C10F087E-3AEC-4144-89A0-B9415A42BCEB}" srcId="{7BD7660B-FB24-4C02-92F9-876A24689E46}" destId="{EEBD06BA-E209-4573-88CB-B2CEABE7C07E}" srcOrd="2" destOrd="0" parTransId="{46EB658F-8766-41DA-9245-765C883B54B3}" sibTransId="{9257F60D-6A98-4907-B6F0-D1E586541BBA}"/>
    <dgm:cxn modelId="{CBD8A4A0-B577-4301-83D3-867E66186102}" srcId="{7BD7660B-FB24-4C02-92F9-876A24689E46}" destId="{57C1CD3B-E84E-4206-A452-D16EF4CE8D4E}" srcOrd="1" destOrd="0" parTransId="{FFE9B62B-791F-4822-97BC-823607C5C7E4}" sibTransId="{C830A3E1-AA69-4CDA-B9B8-B2E0B774BBC7}"/>
    <dgm:cxn modelId="{8AC478BD-2FD3-4B4B-8778-B935735C6C84}" srcId="{9FE826DE-0C19-438D-9DD3-5EFE6C8DFD86}" destId="{824CB198-0DE0-4588-B437-CB80D46E2DEE}" srcOrd="0" destOrd="0" parTransId="{38E8F8AD-6451-4DA7-B78B-65285599009E}" sibTransId="{12165E14-7E51-46CE-A56D-A28E5EC318EE}"/>
    <dgm:cxn modelId="{6C703EBE-88E8-4532-8EB8-396A4291D5F6}" type="presOf" srcId="{824CB198-0DE0-4588-B437-CB80D46E2DEE}" destId="{832B4211-376E-4F7A-B5A6-B427AEB49C1C}" srcOrd="0" destOrd="0" presId="urn:microsoft.com/office/officeart/2011/layout/TabList"/>
    <dgm:cxn modelId="{EE9EC9C1-69CB-49BD-AB3C-AE92F0C6BCAF}" type="presOf" srcId="{EEBD06BA-E209-4573-88CB-B2CEABE7C07E}" destId="{A7C6C29F-8F21-439E-9F59-6C8193D03D49}" srcOrd="0" destOrd="1" presId="urn:microsoft.com/office/officeart/2011/layout/TabList"/>
    <dgm:cxn modelId="{90BA44C2-D94C-462B-99E6-93CE247F31F8}" type="presOf" srcId="{CF22B9FD-A8B2-42B6-88D9-C2C0B18C45EB}" destId="{D243EDAD-8E6D-414B-A8CE-964E24963E2A}" srcOrd="0" destOrd="1" presId="urn:microsoft.com/office/officeart/2011/layout/TabList"/>
    <dgm:cxn modelId="{F104DBC6-B666-457C-9DEE-5D04331B5E2F}" type="presOf" srcId="{78E30F51-C16D-4AE7-825E-BFC588A6F44E}" destId="{D243EDAD-8E6D-414B-A8CE-964E24963E2A}" srcOrd="0" destOrd="0" presId="urn:microsoft.com/office/officeart/2011/layout/TabList"/>
    <dgm:cxn modelId="{139C56CA-7AB3-4BF0-9F0D-00278C625B9C}" type="presOf" srcId="{7BD7660B-FB24-4C02-92F9-876A24689E46}" destId="{27D13EE4-8C14-4C39-B3BE-5D7437591741}" srcOrd="0" destOrd="0" presId="urn:microsoft.com/office/officeart/2011/layout/TabList"/>
    <dgm:cxn modelId="{3A2D11CB-73D9-4B58-AC50-D46BC0E36D68}" type="presOf" srcId="{D9FAE869-F3F9-4F17-95A1-BDAE8A6D6445}" destId="{A7A385DB-589F-4B6D-BFFB-615A9F4C77EA}" srcOrd="0" destOrd="0" presId="urn:microsoft.com/office/officeart/2011/layout/TabList"/>
    <dgm:cxn modelId="{C0CEE4DA-BCE3-4920-8237-575858D981BE}" srcId="{9FE826DE-0C19-438D-9DD3-5EFE6C8DFD86}" destId="{CF22B9FD-A8B2-42B6-88D9-C2C0B18C45EB}" srcOrd="2" destOrd="0" parTransId="{AAE9164E-BB30-4EC5-9A29-EFD9907C2454}" sibTransId="{869ABDAE-7A92-4554-9214-B70B39CD97C8}"/>
    <dgm:cxn modelId="{0642DBE3-41D8-475B-9D36-3A85446F1B1F}" type="presOf" srcId="{57C1CD3B-E84E-4206-A452-D16EF4CE8D4E}" destId="{A7C6C29F-8F21-439E-9F59-6C8193D03D49}" srcOrd="0" destOrd="0" presId="urn:microsoft.com/office/officeart/2011/layout/TabList"/>
    <dgm:cxn modelId="{5D3E7EEB-3233-40E9-90EB-031105CA5772}" type="presOf" srcId="{16773C19-1D64-44BA-AF3C-FCFA27E48A37}" destId="{2B1C2239-D342-484A-85E5-C2C31DAC0DA9}" srcOrd="0" destOrd="0" presId="urn:microsoft.com/office/officeart/2011/layout/TabList"/>
    <dgm:cxn modelId="{9C08DAFB-8CC8-4608-BCA3-CF1344987768}" srcId="{7BD7660B-FB24-4C02-92F9-876A24689E46}" destId="{D9FAE869-F3F9-4F17-95A1-BDAE8A6D6445}" srcOrd="0" destOrd="0" parTransId="{CF79FFA2-3054-4983-B9FE-58A47C14CFBC}" sibTransId="{76DFA4E9-FCB1-4DE9-B436-41734108287C}"/>
    <dgm:cxn modelId="{070A9A70-AC36-486C-81FD-C4A7C7F47BCA}" type="presParOf" srcId="{2B1C2239-D342-484A-85E5-C2C31DAC0DA9}" destId="{FF5A4528-A74A-4B62-89EC-B42F8C547BF0}" srcOrd="0" destOrd="0" presId="urn:microsoft.com/office/officeart/2011/layout/TabList"/>
    <dgm:cxn modelId="{9940595D-5D44-4668-BC13-5C1AF0C95ACF}" type="presParOf" srcId="{FF5A4528-A74A-4B62-89EC-B42F8C547BF0}" destId="{A7A385DB-589F-4B6D-BFFB-615A9F4C77EA}" srcOrd="0" destOrd="0" presId="urn:microsoft.com/office/officeart/2011/layout/TabList"/>
    <dgm:cxn modelId="{8EEF669A-AD98-40CD-ADEB-F3DF348333A5}" type="presParOf" srcId="{FF5A4528-A74A-4B62-89EC-B42F8C547BF0}" destId="{27D13EE4-8C14-4C39-B3BE-5D7437591741}" srcOrd="1" destOrd="0" presId="urn:microsoft.com/office/officeart/2011/layout/TabList"/>
    <dgm:cxn modelId="{3291218A-1C47-4CA9-9C3C-C81D7DBFDD8B}" type="presParOf" srcId="{FF5A4528-A74A-4B62-89EC-B42F8C547BF0}" destId="{ADF15BF6-1CD1-449E-B517-AA3C531AF7D9}" srcOrd="2" destOrd="0" presId="urn:microsoft.com/office/officeart/2011/layout/TabList"/>
    <dgm:cxn modelId="{EFA38D98-5AAC-4EC5-9392-210D5D0E7175}" type="presParOf" srcId="{2B1C2239-D342-484A-85E5-C2C31DAC0DA9}" destId="{A7C6C29F-8F21-439E-9F59-6C8193D03D49}" srcOrd="1" destOrd="0" presId="urn:microsoft.com/office/officeart/2011/layout/TabList"/>
    <dgm:cxn modelId="{53E76168-28D7-46E4-9F54-628FE65D1B8F}" type="presParOf" srcId="{2B1C2239-D342-484A-85E5-C2C31DAC0DA9}" destId="{958EC90E-A739-4DD4-87A6-7C9F8F48C328}" srcOrd="2" destOrd="0" presId="urn:microsoft.com/office/officeart/2011/layout/TabList"/>
    <dgm:cxn modelId="{3C7458C0-A06F-4C83-9E54-09E6BFF86F1E}" type="presParOf" srcId="{2B1C2239-D342-484A-85E5-C2C31DAC0DA9}" destId="{D860D9B5-D6AC-4D26-A96E-9A15D05E1727}" srcOrd="3" destOrd="0" presId="urn:microsoft.com/office/officeart/2011/layout/TabList"/>
    <dgm:cxn modelId="{3B4A0D49-A2E9-430C-BFAE-2301E2A7DA08}" type="presParOf" srcId="{D860D9B5-D6AC-4D26-A96E-9A15D05E1727}" destId="{832B4211-376E-4F7A-B5A6-B427AEB49C1C}" srcOrd="0" destOrd="0" presId="urn:microsoft.com/office/officeart/2011/layout/TabList"/>
    <dgm:cxn modelId="{3AFBFB74-CC76-4652-BA6D-60C7C7E8C1FA}" type="presParOf" srcId="{D860D9B5-D6AC-4D26-A96E-9A15D05E1727}" destId="{F48EE63E-0AFE-4D1A-84B7-267025283501}" srcOrd="1" destOrd="0" presId="urn:microsoft.com/office/officeart/2011/layout/TabList"/>
    <dgm:cxn modelId="{74DBD1B7-B44C-476A-B3E9-0B9316A82518}" type="presParOf" srcId="{D860D9B5-D6AC-4D26-A96E-9A15D05E1727}" destId="{5EE755AC-42B6-4D37-99C7-CF3F73755A78}" srcOrd="2" destOrd="0" presId="urn:microsoft.com/office/officeart/2011/layout/TabList"/>
    <dgm:cxn modelId="{F4CB04E0-80F8-48A6-A0A5-67B82CE78B13}" type="presParOf" srcId="{2B1C2239-D342-484A-85E5-C2C31DAC0DA9}" destId="{D243EDAD-8E6D-414B-A8CE-964E24963E2A}" srcOrd="4"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5A1812F-9047-4427-9DCF-9D5B55A2BA37}" type="doc">
      <dgm:prSet loTypeId="urn:microsoft.com/office/officeart/2005/8/layout/arrow1" loCatId="relationship" qsTypeId="urn:microsoft.com/office/officeart/2005/8/quickstyle/simple1" qsCatId="simple" csTypeId="urn:microsoft.com/office/officeart/2005/8/colors/accent1_2" csCatId="accent1" phldr="1"/>
      <dgm:spPr/>
      <dgm:t>
        <a:bodyPr/>
        <a:lstStyle/>
        <a:p>
          <a:endParaRPr lang="fr-FR"/>
        </a:p>
      </dgm:t>
    </dgm:pt>
    <dgm:pt modelId="{EC49EED7-6D2C-4988-B59C-E2D718458435}">
      <dgm:prSet phldrT="[Text]"/>
      <dgm:spPr/>
      <dgm:t>
        <a:bodyPr/>
        <a:lstStyle/>
        <a:p>
          <a:r>
            <a:rPr lang="en-US" dirty="0"/>
            <a:t>ETS</a:t>
          </a:r>
          <a:endParaRPr lang="fr-FR" dirty="0"/>
        </a:p>
      </dgm:t>
    </dgm:pt>
    <dgm:pt modelId="{1BCB505E-37A4-4707-BBAB-7961F2E49EE6}" type="parTrans" cxnId="{F44910A1-E673-4B66-8A9B-5F5E931397FC}">
      <dgm:prSet/>
      <dgm:spPr/>
      <dgm:t>
        <a:bodyPr/>
        <a:lstStyle/>
        <a:p>
          <a:endParaRPr lang="fr-FR"/>
        </a:p>
      </dgm:t>
    </dgm:pt>
    <dgm:pt modelId="{A63995F2-04FA-4FA0-BDB7-063E972C06E6}" type="sibTrans" cxnId="{F44910A1-E673-4B66-8A9B-5F5E931397FC}">
      <dgm:prSet/>
      <dgm:spPr/>
      <dgm:t>
        <a:bodyPr/>
        <a:lstStyle/>
        <a:p>
          <a:endParaRPr lang="fr-FR"/>
        </a:p>
      </dgm:t>
    </dgm:pt>
    <dgm:pt modelId="{7D3F2DA8-0832-44CF-9DBD-FE8AF0ADA759}">
      <dgm:prSet phldrT="[Text]"/>
      <dgm:spPr>
        <a:solidFill>
          <a:srgbClr val="009A3E"/>
        </a:solidFill>
      </dgm:spPr>
      <dgm:t>
        <a:bodyPr/>
        <a:lstStyle/>
        <a:p>
          <a:r>
            <a:rPr lang="en-US" dirty="0"/>
            <a:t>CPF</a:t>
          </a:r>
          <a:endParaRPr lang="fr-FR" dirty="0"/>
        </a:p>
      </dgm:t>
    </dgm:pt>
    <dgm:pt modelId="{A5EDA20C-657F-49E8-BAA7-42C49890D479}" type="parTrans" cxnId="{FF72DBC7-7094-4FBC-BA77-4E1C8E0EF5AB}">
      <dgm:prSet/>
      <dgm:spPr/>
      <dgm:t>
        <a:bodyPr/>
        <a:lstStyle/>
        <a:p>
          <a:endParaRPr lang="fr-FR"/>
        </a:p>
      </dgm:t>
    </dgm:pt>
    <dgm:pt modelId="{C0E95683-D450-4CF9-AE44-8CDBBEA9F080}" type="sibTrans" cxnId="{FF72DBC7-7094-4FBC-BA77-4E1C8E0EF5AB}">
      <dgm:prSet/>
      <dgm:spPr/>
      <dgm:t>
        <a:bodyPr/>
        <a:lstStyle/>
        <a:p>
          <a:endParaRPr lang="fr-FR"/>
        </a:p>
      </dgm:t>
    </dgm:pt>
    <dgm:pt modelId="{772DBB0A-0D42-4772-A544-E38088F6F635}" type="pres">
      <dgm:prSet presAssocID="{F5A1812F-9047-4427-9DCF-9D5B55A2BA37}" presName="cycle" presStyleCnt="0">
        <dgm:presLayoutVars>
          <dgm:dir/>
          <dgm:resizeHandles val="exact"/>
        </dgm:presLayoutVars>
      </dgm:prSet>
      <dgm:spPr/>
    </dgm:pt>
    <dgm:pt modelId="{60C08F24-EF3E-4926-84EA-D44F518C3F74}" type="pres">
      <dgm:prSet presAssocID="{EC49EED7-6D2C-4988-B59C-E2D718458435}" presName="arrow" presStyleLbl="node1" presStyleIdx="0" presStyleCnt="2">
        <dgm:presLayoutVars>
          <dgm:bulletEnabled val="1"/>
        </dgm:presLayoutVars>
      </dgm:prSet>
      <dgm:spPr/>
    </dgm:pt>
    <dgm:pt modelId="{58F59D3D-D5D9-4EA8-B79C-938EFD4638FE}" type="pres">
      <dgm:prSet presAssocID="{7D3F2DA8-0832-44CF-9DBD-FE8AF0ADA759}" presName="arrow" presStyleLbl="node1" presStyleIdx="1" presStyleCnt="2">
        <dgm:presLayoutVars>
          <dgm:bulletEnabled val="1"/>
        </dgm:presLayoutVars>
      </dgm:prSet>
      <dgm:spPr/>
    </dgm:pt>
  </dgm:ptLst>
  <dgm:cxnLst>
    <dgm:cxn modelId="{FEB10889-3DCB-40BC-949F-4B84F2172A6B}" type="presOf" srcId="{F5A1812F-9047-4427-9DCF-9D5B55A2BA37}" destId="{772DBB0A-0D42-4772-A544-E38088F6F635}" srcOrd="0" destOrd="0" presId="urn:microsoft.com/office/officeart/2005/8/layout/arrow1"/>
    <dgm:cxn modelId="{BFBBC29D-6B16-4A24-8A84-36BE769471F0}" type="presOf" srcId="{EC49EED7-6D2C-4988-B59C-E2D718458435}" destId="{60C08F24-EF3E-4926-84EA-D44F518C3F74}" srcOrd="0" destOrd="0" presId="urn:microsoft.com/office/officeart/2005/8/layout/arrow1"/>
    <dgm:cxn modelId="{F44910A1-E673-4B66-8A9B-5F5E931397FC}" srcId="{F5A1812F-9047-4427-9DCF-9D5B55A2BA37}" destId="{EC49EED7-6D2C-4988-B59C-E2D718458435}" srcOrd="0" destOrd="0" parTransId="{1BCB505E-37A4-4707-BBAB-7961F2E49EE6}" sibTransId="{A63995F2-04FA-4FA0-BDB7-063E972C06E6}"/>
    <dgm:cxn modelId="{D0F0F1A8-E601-4909-8A0C-0A2BFE271E1A}" type="presOf" srcId="{7D3F2DA8-0832-44CF-9DBD-FE8AF0ADA759}" destId="{58F59D3D-D5D9-4EA8-B79C-938EFD4638FE}" srcOrd="0" destOrd="0" presId="urn:microsoft.com/office/officeart/2005/8/layout/arrow1"/>
    <dgm:cxn modelId="{FF72DBC7-7094-4FBC-BA77-4E1C8E0EF5AB}" srcId="{F5A1812F-9047-4427-9DCF-9D5B55A2BA37}" destId="{7D3F2DA8-0832-44CF-9DBD-FE8AF0ADA759}" srcOrd="1" destOrd="0" parTransId="{A5EDA20C-657F-49E8-BAA7-42C49890D479}" sibTransId="{C0E95683-D450-4CF9-AE44-8CDBBEA9F080}"/>
    <dgm:cxn modelId="{084CE78A-3D29-492F-9817-27AF4D5E636B}" type="presParOf" srcId="{772DBB0A-0D42-4772-A544-E38088F6F635}" destId="{60C08F24-EF3E-4926-84EA-D44F518C3F74}" srcOrd="0" destOrd="0" presId="urn:microsoft.com/office/officeart/2005/8/layout/arrow1"/>
    <dgm:cxn modelId="{7AB8AC22-7271-46B0-9E62-313A7E513B67}" type="presParOf" srcId="{772DBB0A-0D42-4772-A544-E38088F6F635}" destId="{58F59D3D-D5D9-4EA8-B79C-938EFD4638FE}" srcOrd="1" destOrd="0" presId="urn:microsoft.com/office/officeart/2005/8/layout/arrow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74A0A9-2E79-4C15-8801-CF642BE84269}"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fr-FR"/>
        </a:p>
      </dgm:t>
    </dgm:pt>
    <dgm:pt modelId="{AD4A887D-CFD5-42E9-8741-C1DADEC2E39B}">
      <dgm:prSet/>
      <dgm:spPr>
        <a:solidFill>
          <a:schemeClr val="tx2">
            <a:lumMod val="85000"/>
            <a:lumOff val="15000"/>
          </a:schemeClr>
        </a:solidFill>
      </dgm:spPr>
      <dgm:t>
        <a:bodyPr/>
        <a:lstStyle/>
        <a:p>
          <a:r>
            <a:rPr lang="en-US" dirty="0">
              <a:latin typeface="Franklin Gothic Book" panose="020B0503020102020204" pitchFamily="34" charset="0"/>
            </a:rPr>
            <a:t>Coal power plants are the </a:t>
          </a:r>
          <a:r>
            <a:rPr lang="en-US" u="sng" dirty="0">
              <a:latin typeface="Franklin Gothic Book" panose="020B0503020102020204" pitchFamily="34" charset="0"/>
            </a:rPr>
            <a:t>most affected </a:t>
          </a:r>
          <a:r>
            <a:rPr lang="en-US" dirty="0">
              <a:latin typeface="Franklin Gothic Book" panose="020B0503020102020204" pitchFamily="34" charset="0"/>
            </a:rPr>
            <a:t>by the Carbon Price Policies</a:t>
          </a:r>
        </a:p>
      </dgm:t>
    </dgm:pt>
    <dgm:pt modelId="{187A67C9-B2CB-44B2-955E-0715F35D411F}" type="parTrans" cxnId="{EF108558-3406-4A74-AB9C-3042AD5B0842}">
      <dgm:prSet/>
      <dgm:spPr/>
      <dgm:t>
        <a:bodyPr/>
        <a:lstStyle/>
        <a:p>
          <a:endParaRPr lang="fr-FR">
            <a:latin typeface="Franklin Gothic Book" panose="020B0503020102020204" pitchFamily="34" charset="0"/>
          </a:endParaRPr>
        </a:p>
      </dgm:t>
    </dgm:pt>
    <dgm:pt modelId="{07C1CA42-EB69-49CB-B6E9-05AEE007396A}" type="sibTrans" cxnId="{EF108558-3406-4A74-AB9C-3042AD5B0842}">
      <dgm:prSet/>
      <dgm:spPr/>
      <dgm:t>
        <a:bodyPr/>
        <a:lstStyle/>
        <a:p>
          <a:endParaRPr lang="fr-FR">
            <a:latin typeface="Franklin Gothic Book" panose="020B0503020102020204" pitchFamily="34" charset="0"/>
          </a:endParaRPr>
        </a:p>
      </dgm:t>
    </dgm:pt>
    <dgm:pt modelId="{BA8BBA78-DF6F-444C-BDA3-3BAAE9B6D3C6}">
      <dgm:prSet/>
      <dgm:spPr>
        <a:solidFill>
          <a:schemeClr val="tx2">
            <a:lumMod val="65000"/>
            <a:lumOff val="35000"/>
          </a:schemeClr>
        </a:solidFill>
      </dgm:spPr>
      <dgm:t>
        <a:bodyPr/>
        <a:lstStyle/>
        <a:p>
          <a:r>
            <a:rPr lang="en-US" dirty="0">
              <a:latin typeface="Franklin Gothic Book" panose="020B0503020102020204" pitchFamily="34" charset="0"/>
            </a:rPr>
            <a:t>The UK's carbon price floor policy has accelerated the </a:t>
          </a:r>
          <a:r>
            <a:rPr lang="en-US" u="sng" dirty="0">
              <a:latin typeface="Franklin Gothic Book" panose="020B0503020102020204" pitchFamily="34" charset="0"/>
            </a:rPr>
            <a:t>phase-out of the coal </a:t>
          </a:r>
          <a:r>
            <a:rPr lang="en-US" dirty="0">
              <a:latin typeface="Franklin Gothic Book" panose="020B0503020102020204" pitchFamily="34" charset="0"/>
            </a:rPr>
            <a:t>plants</a:t>
          </a:r>
        </a:p>
      </dgm:t>
    </dgm:pt>
    <dgm:pt modelId="{ACB46577-4B94-4D49-876B-0700C30C2A44}" type="parTrans" cxnId="{C55581F5-0046-455D-BDF1-8702B9252DB0}">
      <dgm:prSet/>
      <dgm:spPr/>
      <dgm:t>
        <a:bodyPr/>
        <a:lstStyle/>
        <a:p>
          <a:endParaRPr lang="fr-FR">
            <a:latin typeface="Franklin Gothic Book" panose="020B0503020102020204" pitchFamily="34" charset="0"/>
          </a:endParaRPr>
        </a:p>
      </dgm:t>
    </dgm:pt>
    <dgm:pt modelId="{5D38BC40-DA20-473F-843C-68C66E3938FF}" type="sibTrans" cxnId="{C55581F5-0046-455D-BDF1-8702B9252DB0}">
      <dgm:prSet/>
      <dgm:spPr/>
      <dgm:t>
        <a:bodyPr/>
        <a:lstStyle/>
        <a:p>
          <a:endParaRPr lang="fr-FR">
            <a:latin typeface="Franklin Gothic Book" panose="020B0503020102020204" pitchFamily="34" charset="0"/>
          </a:endParaRPr>
        </a:p>
      </dgm:t>
    </dgm:pt>
    <dgm:pt modelId="{64706FAB-A306-4290-B4BD-8F16A6D06C89}">
      <dgm:prSet/>
      <dgm:spPr>
        <a:solidFill>
          <a:schemeClr val="accent1">
            <a:lumMod val="50000"/>
          </a:schemeClr>
        </a:solidFill>
      </dgm:spPr>
      <dgm:t>
        <a:bodyPr/>
        <a:lstStyle/>
        <a:p>
          <a:r>
            <a:rPr lang="en-US" dirty="0">
              <a:latin typeface="Franklin Gothic Book" panose="020B0503020102020204" pitchFamily="34" charset="0"/>
            </a:rPr>
            <a:t>CCGT plants in Germany are being shut down due to </a:t>
          </a:r>
          <a:r>
            <a:rPr lang="en-US" u="sng" dirty="0">
              <a:latin typeface="Franklin Gothic Book" panose="020B0503020102020204" pitchFamily="34" charset="0"/>
            </a:rPr>
            <a:t>expensive short term marginal cost</a:t>
          </a:r>
        </a:p>
      </dgm:t>
    </dgm:pt>
    <dgm:pt modelId="{7FD63789-7069-4433-BDBF-A7B93C5F81D3}" type="parTrans" cxnId="{F2C3A448-6977-4B05-9592-50948AB9B5D3}">
      <dgm:prSet/>
      <dgm:spPr/>
      <dgm:t>
        <a:bodyPr/>
        <a:lstStyle/>
        <a:p>
          <a:endParaRPr lang="fr-FR">
            <a:latin typeface="Franklin Gothic Book" panose="020B0503020102020204" pitchFamily="34" charset="0"/>
          </a:endParaRPr>
        </a:p>
      </dgm:t>
    </dgm:pt>
    <dgm:pt modelId="{7B419610-EA18-4E2F-995E-2CD73DA1AA43}" type="sibTrans" cxnId="{F2C3A448-6977-4B05-9592-50948AB9B5D3}">
      <dgm:prSet/>
      <dgm:spPr/>
      <dgm:t>
        <a:bodyPr/>
        <a:lstStyle/>
        <a:p>
          <a:endParaRPr lang="fr-FR">
            <a:latin typeface="Franklin Gothic Book" panose="020B0503020102020204" pitchFamily="34" charset="0"/>
          </a:endParaRPr>
        </a:p>
      </dgm:t>
    </dgm:pt>
    <dgm:pt modelId="{3EFF209E-4BEC-442D-AB59-55EBA2AEECAC}" type="pres">
      <dgm:prSet presAssocID="{4974A0A9-2E79-4C15-8801-CF642BE84269}" presName="linear" presStyleCnt="0">
        <dgm:presLayoutVars>
          <dgm:dir/>
          <dgm:animLvl val="lvl"/>
          <dgm:resizeHandles val="exact"/>
        </dgm:presLayoutVars>
      </dgm:prSet>
      <dgm:spPr/>
    </dgm:pt>
    <dgm:pt modelId="{F5DDE86F-B57C-49CF-856A-B0E9319FA200}" type="pres">
      <dgm:prSet presAssocID="{AD4A887D-CFD5-42E9-8741-C1DADEC2E39B}" presName="parentLin" presStyleCnt="0"/>
      <dgm:spPr/>
    </dgm:pt>
    <dgm:pt modelId="{BE6007FE-8150-4228-B385-93637F3CB043}" type="pres">
      <dgm:prSet presAssocID="{AD4A887D-CFD5-42E9-8741-C1DADEC2E39B}" presName="parentLeftMargin" presStyleLbl="node1" presStyleIdx="0" presStyleCnt="3"/>
      <dgm:spPr/>
    </dgm:pt>
    <dgm:pt modelId="{7C25CE28-292F-4C70-A753-1804E152D711}" type="pres">
      <dgm:prSet presAssocID="{AD4A887D-CFD5-42E9-8741-C1DADEC2E39B}" presName="parentText" presStyleLbl="node1" presStyleIdx="0" presStyleCnt="3">
        <dgm:presLayoutVars>
          <dgm:chMax val="0"/>
          <dgm:bulletEnabled val="1"/>
        </dgm:presLayoutVars>
      </dgm:prSet>
      <dgm:spPr/>
    </dgm:pt>
    <dgm:pt modelId="{546F2823-C190-476A-9346-1ECEBD30DEB0}" type="pres">
      <dgm:prSet presAssocID="{AD4A887D-CFD5-42E9-8741-C1DADEC2E39B}" presName="negativeSpace" presStyleCnt="0"/>
      <dgm:spPr/>
    </dgm:pt>
    <dgm:pt modelId="{C6BEF5E4-1F30-4B12-A11D-AF82593BAECD}" type="pres">
      <dgm:prSet presAssocID="{AD4A887D-CFD5-42E9-8741-C1DADEC2E39B}" presName="childText" presStyleLbl="conFgAcc1" presStyleIdx="0" presStyleCnt="3">
        <dgm:presLayoutVars>
          <dgm:bulletEnabled val="1"/>
        </dgm:presLayoutVars>
      </dgm:prSet>
      <dgm:spPr/>
    </dgm:pt>
    <dgm:pt modelId="{687F58D9-FDC7-4A6C-98D7-9A3CFC679A1A}" type="pres">
      <dgm:prSet presAssocID="{07C1CA42-EB69-49CB-B6E9-05AEE007396A}" presName="spaceBetweenRectangles" presStyleCnt="0"/>
      <dgm:spPr/>
    </dgm:pt>
    <dgm:pt modelId="{BF199589-F1FA-443E-9A0E-DA65D84CBE44}" type="pres">
      <dgm:prSet presAssocID="{BA8BBA78-DF6F-444C-BDA3-3BAAE9B6D3C6}" presName="parentLin" presStyleCnt="0"/>
      <dgm:spPr/>
    </dgm:pt>
    <dgm:pt modelId="{340B0D11-D727-4902-BD76-129CDBD5EC4D}" type="pres">
      <dgm:prSet presAssocID="{BA8BBA78-DF6F-444C-BDA3-3BAAE9B6D3C6}" presName="parentLeftMargin" presStyleLbl="node1" presStyleIdx="0" presStyleCnt="3"/>
      <dgm:spPr/>
    </dgm:pt>
    <dgm:pt modelId="{1F5F09F4-D78B-465E-9B19-3443F0501F33}" type="pres">
      <dgm:prSet presAssocID="{BA8BBA78-DF6F-444C-BDA3-3BAAE9B6D3C6}" presName="parentText" presStyleLbl="node1" presStyleIdx="1" presStyleCnt="3">
        <dgm:presLayoutVars>
          <dgm:chMax val="0"/>
          <dgm:bulletEnabled val="1"/>
        </dgm:presLayoutVars>
      </dgm:prSet>
      <dgm:spPr/>
    </dgm:pt>
    <dgm:pt modelId="{1BFFAADD-5A3D-4A79-AFD3-F598D800C9E6}" type="pres">
      <dgm:prSet presAssocID="{BA8BBA78-DF6F-444C-BDA3-3BAAE9B6D3C6}" presName="negativeSpace" presStyleCnt="0"/>
      <dgm:spPr/>
    </dgm:pt>
    <dgm:pt modelId="{EA984B91-434D-4329-B42C-2895AE455ACE}" type="pres">
      <dgm:prSet presAssocID="{BA8BBA78-DF6F-444C-BDA3-3BAAE9B6D3C6}" presName="childText" presStyleLbl="conFgAcc1" presStyleIdx="1" presStyleCnt="3">
        <dgm:presLayoutVars>
          <dgm:bulletEnabled val="1"/>
        </dgm:presLayoutVars>
      </dgm:prSet>
      <dgm:spPr/>
    </dgm:pt>
    <dgm:pt modelId="{CD5221F5-F8C8-4366-A959-1BD2673A087D}" type="pres">
      <dgm:prSet presAssocID="{5D38BC40-DA20-473F-843C-68C66E3938FF}" presName="spaceBetweenRectangles" presStyleCnt="0"/>
      <dgm:spPr/>
    </dgm:pt>
    <dgm:pt modelId="{68C22E3E-81E0-4D5D-93E5-1D246F0F38A7}" type="pres">
      <dgm:prSet presAssocID="{64706FAB-A306-4290-B4BD-8F16A6D06C89}" presName="parentLin" presStyleCnt="0"/>
      <dgm:spPr/>
    </dgm:pt>
    <dgm:pt modelId="{26A038E7-2F0B-42AE-B6B2-A4B2A15D3A42}" type="pres">
      <dgm:prSet presAssocID="{64706FAB-A306-4290-B4BD-8F16A6D06C89}" presName="parentLeftMargin" presStyleLbl="node1" presStyleIdx="1" presStyleCnt="3"/>
      <dgm:spPr/>
    </dgm:pt>
    <dgm:pt modelId="{2D1B0424-C015-4F92-87B6-0B2B220CBE0E}" type="pres">
      <dgm:prSet presAssocID="{64706FAB-A306-4290-B4BD-8F16A6D06C89}" presName="parentText" presStyleLbl="node1" presStyleIdx="2" presStyleCnt="3">
        <dgm:presLayoutVars>
          <dgm:chMax val="0"/>
          <dgm:bulletEnabled val="1"/>
        </dgm:presLayoutVars>
      </dgm:prSet>
      <dgm:spPr/>
    </dgm:pt>
    <dgm:pt modelId="{C97D36CA-2220-4B25-9284-E0614E502AA8}" type="pres">
      <dgm:prSet presAssocID="{64706FAB-A306-4290-B4BD-8F16A6D06C89}" presName="negativeSpace" presStyleCnt="0"/>
      <dgm:spPr/>
    </dgm:pt>
    <dgm:pt modelId="{6706449B-E992-48BA-8854-768DAD244E44}" type="pres">
      <dgm:prSet presAssocID="{64706FAB-A306-4290-B4BD-8F16A6D06C89}" presName="childText" presStyleLbl="conFgAcc1" presStyleIdx="2" presStyleCnt="3">
        <dgm:presLayoutVars>
          <dgm:bulletEnabled val="1"/>
        </dgm:presLayoutVars>
      </dgm:prSet>
      <dgm:spPr/>
    </dgm:pt>
  </dgm:ptLst>
  <dgm:cxnLst>
    <dgm:cxn modelId="{F2C3A448-6977-4B05-9592-50948AB9B5D3}" srcId="{4974A0A9-2E79-4C15-8801-CF642BE84269}" destId="{64706FAB-A306-4290-B4BD-8F16A6D06C89}" srcOrd="2" destOrd="0" parTransId="{7FD63789-7069-4433-BDBF-A7B93C5F81D3}" sibTransId="{7B419610-EA18-4E2F-995E-2CD73DA1AA43}"/>
    <dgm:cxn modelId="{3A1F1C6A-60E4-4358-AE85-A95EA8B03720}" type="presOf" srcId="{4974A0A9-2E79-4C15-8801-CF642BE84269}" destId="{3EFF209E-4BEC-442D-AB59-55EBA2AEECAC}" srcOrd="0" destOrd="0" presId="urn:microsoft.com/office/officeart/2005/8/layout/list1"/>
    <dgm:cxn modelId="{3A3DBE4D-18BD-4AB9-A758-4AA0FFB3D522}" type="presOf" srcId="{64706FAB-A306-4290-B4BD-8F16A6D06C89}" destId="{26A038E7-2F0B-42AE-B6B2-A4B2A15D3A42}" srcOrd="0" destOrd="0" presId="urn:microsoft.com/office/officeart/2005/8/layout/list1"/>
    <dgm:cxn modelId="{8BF8C76E-CE17-416B-8B6D-DE61F33DD857}" type="presOf" srcId="{AD4A887D-CFD5-42E9-8741-C1DADEC2E39B}" destId="{7C25CE28-292F-4C70-A753-1804E152D711}" srcOrd="1" destOrd="0" presId="urn:microsoft.com/office/officeart/2005/8/layout/list1"/>
    <dgm:cxn modelId="{EF108558-3406-4A74-AB9C-3042AD5B0842}" srcId="{4974A0A9-2E79-4C15-8801-CF642BE84269}" destId="{AD4A887D-CFD5-42E9-8741-C1DADEC2E39B}" srcOrd="0" destOrd="0" parTransId="{187A67C9-B2CB-44B2-955E-0715F35D411F}" sibTransId="{07C1CA42-EB69-49CB-B6E9-05AEE007396A}"/>
    <dgm:cxn modelId="{0CA9ECB4-5987-4BDF-A7ED-A096E335085A}" type="presOf" srcId="{64706FAB-A306-4290-B4BD-8F16A6D06C89}" destId="{2D1B0424-C015-4F92-87B6-0B2B220CBE0E}" srcOrd="1" destOrd="0" presId="urn:microsoft.com/office/officeart/2005/8/layout/list1"/>
    <dgm:cxn modelId="{BD4605C6-2B88-472B-B293-A95F5B457C24}" type="presOf" srcId="{BA8BBA78-DF6F-444C-BDA3-3BAAE9B6D3C6}" destId="{340B0D11-D727-4902-BD76-129CDBD5EC4D}" srcOrd="0" destOrd="0" presId="urn:microsoft.com/office/officeart/2005/8/layout/list1"/>
    <dgm:cxn modelId="{D752B2D3-FC92-459C-925B-A05D9FA727A9}" type="presOf" srcId="{BA8BBA78-DF6F-444C-BDA3-3BAAE9B6D3C6}" destId="{1F5F09F4-D78B-465E-9B19-3443F0501F33}" srcOrd="1" destOrd="0" presId="urn:microsoft.com/office/officeart/2005/8/layout/list1"/>
    <dgm:cxn modelId="{138FD1D4-9A21-45DA-AAFC-11C44F0118DD}" type="presOf" srcId="{AD4A887D-CFD5-42E9-8741-C1DADEC2E39B}" destId="{BE6007FE-8150-4228-B385-93637F3CB043}" srcOrd="0" destOrd="0" presId="urn:microsoft.com/office/officeart/2005/8/layout/list1"/>
    <dgm:cxn modelId="{C55581F5-0046-455D-BDF1-8702B9252DB0}" srcId="{4974A0A9-2E79-4C15-8801-CF642BE84269}" destId="{BA8BBA78-DF6F-444C-BDA3-3BAAE9B6D3C6}" srcOrd="1" destOrd="0" parTransId="{ACB46577-4B94-4D49-876B-0700C30C2A44}" sibTransId="{5D38BC40-DA20-473F-843C-68C66E3938FF}"/>
    <dgm:cxn modelId="{A1EA4D09-F251-422B-804B-8929106653A6}" type="presParOf" srcId="{3EFF209E-4BEC-442D-AB59-55EBA2AEECAC}" destId="{F5DDE86F-B57C-49CF-856A-B0E9319FA200}" srcOrd="0" destOrd="0" presId="urn:microsoft.com/office/officeart/2005/8/layout/list1"/>
    <dgm:cxn modelId="{82D991BF-56C1-445C-9774-6AFC4FEF84DE}" type="presParOf" srcId="{F5DDE86F-B57C-49CF-856A-B0E9319FA200}" destId="{BE6007FE-8150-4228-B385-93637F3CB043}" srcOrd="0" destOrd="0" presId="urn:microsoft.com/office/officeart/2005/8/layout/list1"/>
    <dgm:cxn modelId="{467347FC-7CD1-4099-A19F-B25892AFF9DB}" type="presParOf" srcId="{F5DDE86F-B57C-49CF-856A-B0E9319FA200}" destId="{7C25CE28-292F-4C70-A753-1804E152D711}" srcOrd="1" destOrd="0" presId="urn:microsoft.com/office/officeart/2005/8/layout/list1"/>
    <dgm:cxn modelId="{36AFAC1E-5CF0-4182-B39F-9348F988A177}" type="presParOf" srcId="{3EFF209E-4BEC-442D-AB59-55EBA2AEECAC}" destId="{546F2823-C190-476A-9346-1ECEBD30DEB0}" srcOrd="1" destOrd="0" presId="urn:microsoft.com/office/officeart/2005/8/layout/list1"/>
    <dgm:cxn modelId="{4185105E-A4FA-44A8-AF28-864EC95F857C}" type="presParOf" srcId="{3EFF209E-4BEC-442D-AB59-55EBA2AEECAC}" destId="{C6BEF5E4-1F30-4B12-A11D-AF82593BAECD}" srcOrd="2" destOrd="0" presId="urn:microsoft.com/office/officeart/2005/8/layout/list1"/>
    <dgm:cxn modelId="{68AC5906-781C-41D6-988C-80CF7873E36B}" type="presParOf" srcId="{3EFF209E-4BEC-442D-AB59-55EBA2AEECAC}" destId="{687F58D9-FDC7-4A6C-98D7-9A3CFC679A1A}" srcOrd="3" destOrd="0" presId="urn:microsoft.com/office/officeart/2005/8/layout/list1"/>
    <dgm:cxn modelId="{06343418-26F3-448E-BBF2-1F9C3CB6A2E4}" type="presParOf" srcId="{3EFF209E-4BEC-442D-AB59-55EBA2AEECAC}" destId="{BF199589-F1FA-443E-9A0E-DA65D84CBE44}" srcOrd="4" destOrd="0" presId="urn:microsoft.com/office/officeart/2005/8/layout/list1"/>
    <dgm:cxn modelId="{5CEB2FDB-05A5-4CF8-9D7B-20F180123EEA}" type="presParOf" srcId="{BF199589-F1FA-443E-9A0E-DA65D84CBE44}" destId="{340B0D11-D727-4902-BD76-129CDBD5EC4D}" srcOrd="0" destOrd="0" presId="urn:microsoft.com/office/officeart/2005/8/layout/list1"/>
    <dgm:cxn modelId="{51B01F33-5884-46CD-ABF5-B7740815FE57}" type="presParOf" srcId="{BF199589-F1FA-443E-9A0E-DA65D84CBE44}" destId="{1F5F09F4-D78B-465E-9B19-3443F0501F33}" srcOrd="1" destOrd="0" presId="urn:microsoft.com/office/officeart/2005/8/layout/list1"/>
    <dgm:cxn modelId="{EE3B2790-154B-4351-A53B-6DBE283F8FCD}" type="presParOf" srcId="{3EFF209E-4BEC-442D-AB59-55EBA2AEECAC}" destId="{1BFFAADD-5A3D-4A79-AFD3-F598D800C9E6}" srcOrd="5" destOrd="0" presId="urn:microsoft.com/office/officeart/2005/8/layout/list1"/>
    <dgm:cxn modelId="{4E1A578B-127E-4B71-BB97-C3B7E92E8700}" type="presParOf" srcId="{3EFF209E-4BEC-442D-AB59-55EBA2AEECAC}" destId="{EA984B91-434D-4329-B42C-2895AE455ACE}" srcOrd="6" destOrd="0" presId="urn:microsoft.com/office/officeart/2005/8/layout/list1"/>
    <dgm:cxn modelId="{A899B04E-5434-48DB-8F6E-0DF3CBA40758}" type="presParOf" srcId="{3EFF209E-4BEC-442D-AB59-55EBA2AEECAC}" destId="{CD5221F5-F8C8-4366-A959-1BD2673A087D}" srcOrd="7" destOrd="0" presId="urn:microsoft.com/office/officeart/2005/8/layout/list1"/>
    <dgm:cxn modelId="{0B5110C1-6EE7-46B7-827A-D6B3D76FB397}" type="presParOf" srcId="{3EFF209E-4BEC-442D-AB59-55EBA2AEECAC}" destId="{68C22E3E-81E0-4D5D-93E5-1D246F0F38A7}" srcOrd="8" destOrd="0" presId="urn:microsoft.com/office/officeart/2005/8/layout/list1"/>
    <dgm:cxn modelId="{C38C1372-9F45-4823-95E4-F02E2A59055E}" type="presParOf" srcId="{68C22E3E-81E0-4D5D-93E5-1D246F0F38A7}" destId="{26A038E7-2F0B-42AE-B6B2-A4B2A15D3A42}" srcOrd="0" destOrd="0" presId="urn:microsoft.com/office/officeart/2005/8/layout/list1"/>
    <dgm:cxn modelId="{039FCC96-DD17-4BD1-BA6C-F35B3518A493}" type="presParOf" srcId="{68C22E3E-81E0-4D5D-93E5-1D246F0F38A7}" destId="{2D1B0424-C015-4F92-87B6-0B2B220CBE0E}" srcOrd="1" destOrd="0" presId="urn:microsoft.com/office/officeart/2005/8/layout/list1"/>
    <dgm:cxn modelId="{16C90A52-A02A-43C2-B330-44431E349826}" type="presParOf" srcId="{3EFF209E-4BEC-442D-AB59-55EBA2AEECAC}" destId="{C97D36CA-2220-4B25-9284-E0614E502AA8}" srcOrd="9" destOrd="0" presId="urn:microsoft.com/office/officeart/2005/8/layout/list1"/>
    <dgm:cxn modelId="{3FF07B53-01C3-4AB9-BE80-DCB003D10204}" type="presParOf" srcId="{3EFF209E-4BEC-442D-AB59-55EBA2AEECAC}" destId="{6706449B-E992-48BA-8854-768DAD244E44}" srcOrd="10" destOrd="0" presId="urn:microsoft.com/office/officeart/2005/8/layout/list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E2F3E6-4608-4348-ABA6-4409FFFBBA0C}" type="doc">
      <dgm:prSet loTypeId="urn:diagrams.loki3.com/BracketList" loCatId="list" qsTypeId="urn:microsoft.com/office/officeart/2005/8/quickstyle/simple1" qsCatId="simple" csTypeId="urn:microsoft.com/office/officeart/2005/8/colors/accent1_2" csCatId="accent1" phldr="1"/>
      <dgm:spPr/>
      <dgm:t>
        <a:bodyPr/>
        <a:lstStyle/>
        <a:p>
          <a:endParaRPr lang="fr-FR"/>
        </a:p>
      </dgm:t>
    </dgm:pt>
    <dgm:pt modelId="{232BE3E3-86BA-4F1E-A0A6-14E936FA31CA}">
      <dgm:prSet phldrT="[Text]" custT="1"/>
      <dgm:spPr/>
      <dgm:t>
        <a:bodyPr/>
        <a:lstStyle/>
        <a:p>
          <a:r>
            <a:rPr lang="en-US" sz="2400" dirty="0">
              <a:latin typeface="Franklin Gothic Book" panose="020B0503020102020204" pitchFamily="34" charset="0"/>
            </a:rPr>
            <a:t>Option A</a:t>
          </a:r>
          <a:endParaRPr lang="fr-FR" sz="2400" dirty="0">
            <a:latin typeface="Franklin Gothic Book" panose="020B0503020102020204" pitchFamily="34" charset="0"/>
          </a:endParaRPr>
        </a:p>
      </dgm:t>
    </dgm:pt>
    <dgm:pt modelId="{F16F22D4-650B-43CD-BA21-426BBE4F3E7C}" type="parTrans" cxnId="{3144FAD1-ED6F-432E-A240-7A2721AA8C64}">
      <dgm:prSet/>
      <dgm:spPr/>
      <dgm:t>
        <a:bodyPr/>
        <a:lstStyle/>
        <a:p>
          <a:endParaRPr lang="fr-FR" sz="1600">
            <a:latin typeface="Franklin Gothic Book" panose="020B0503020102020204" pitchFamily="34" charset="0"/>
          </a:endParaRPr>
        </a:p>
      </dgm:t>
    </dgm:pt>
    <dgm:pt modelId="{789C97BF-32F5-4D41-A2C8-F369E29CDE9F}" type="sibTrans" cxnId="{3144FAD1-ED6F-432E-A240-7A2721AA8C64}">
      <dgm:prSet/>
      <dgm:spPr/>
      <dgm:t>
        <a:bodyPr/>
        <a:lstStyle/>
        <a:p>
          <a:endParaRPr lang="fr-FR" sz="1600">
            <a:latin typeface="Franklin Gothic Book" panose="020B0503020102020204" pitchFamily="34" charset="0"/>
          </a:endParaRPr>
        </a:p>
      </dgm:t>
    </dgm:pt>
    <dgm:pt modelId="{A8230AFC-7959-47CC-A09D-AE823F235BF0}">
      <dgm:prSet phldrT="[Text]" custT="1"/>
      <dgm:spPr>
        <a:solidFill>
          <a:schemeClr val="tx1">
            <a:lumMod val="90000"/>
            <a:lumOff val="10000"/>
          </a:schemeClr>
        </a:solidFill>
      </dgm:spPr>
      <dgm:t>
        <a:bodyPr/>
        <a:lstStyle/>
        <a:p>
          <a:pPr>
            <a:buFont typeface="Arial" panose="020B0604020202020204" pitchFamily="34" charset="0"/>
            <a:buChar char="•"/>
          </a:pPr>
          <a:r>
            <a:rPr lang="en-US" sz="2400" dirty="0">
              <a:latin typeface="Franklin Gothic Book" panose="020B0503020102020204" pitchFamily="34" charset="0"/>
            </a:rPr>
            <a:t>Shut down only, because R&amp;D requires long time</a:t>
          </a:r>
          <a:endParaRPr lang="fr-FR" sz="2400" dirty="0">
            <a:latin typeface="Franklin Gothic Book" panose="020B0503020102020204" pitchFamily="34" charset="0"/>
          </a:endParaRPr>
        </a:p>
      </dgm:t>
    </dgm:pt>
    <dgm:pt modelId="{D306A535-911D-4CE5-BB66-FE475F573AB9}" type="parTrans" cxnId="{1B94B4F9-5B76-4B74-A524-EDA7DC6A6A8E}">
      <dgm:prSet/>
      <dgm:spPr/>
      <dgm:t>
        <a:bodyPr/>
        <a:lstStyle/>
        <a:p>
          <a:endParaRPr lang="fr-FR" sz="1600">
            <a:latin typeface="Franklin Gothic Book" panose="020B0503020102020204" pitchFamily="34" charset="0"/>
          </a:endParaRPr>
        </a:p>
      </dgm:t>
    </dgm:pt>
    <dgm:pt modelId="{8679A008-396C-47A7-8CDC-99540B3D8FF0}" type="sibTrans" cxnId="{1B94B4F9-5B76-4B74-A524-EDA7DC6A6A8E}">
      <dgm:prSet/>
      <dgm:spPr/>
      <dgm:t>
        <a:bodyPr/>
        <a:lstStyle/>
        <a:p>
          <a:endParaRPr lang="fr-FR" sz="1600">
            <a:latin typeface="Franklin Gothic Book" panose="020B0503020102020204" pitchFamily="34" charset="0"/>
          </a:endParaRPr>
        </a:p>
      </dgm:t>
    </dgm:pt>
    <dgm:pt modelId="{CB5DACC5-747B-4E22-9C25-B302DFF2623B}">
      <dgm:prSet phldrT="[Text]" custT="1"/>
      <dgm:spPr/>
      <dgm:t>
        <a:bodyPr/>
        <a:lstStyle/>
        <a:p>
          <a:r>
            <a:rPr lang="en-US" sz="2400" dirty="0">
              <a:latin typeface="Franklin Gothic Book" panose="020B0503020102020204" pitchFamily="34" charset="0"/>
            </a:rPr>
            <a:t>Option B</a:t>
          </a:r>
          <a:endParaRPr lang="fr-FR" sz="2400" dirty="0">
            <a:latin typeface="Franklin Gothic Book" panose="020B0503020102020204" pitchFamily="34" charset="0"/>
          </a:endParaRPr>
        </a:p>
      </dgm:t>
    </dgm:pt>
    <dgm:pt modelId="{F8F7F58C-D264-40D8-839D-0AADDF4AD251}" type="parTrans" cxnId="{7F527F99-C19B-4FFB-BAB4-D39B875EC040}">
      <dgm:prSet/>
      <dgm:spPr/>
      <dgm:t>
        <a:bodyPr/>
        <a:lstStyle/>
        <a:p>
          <a:endParaRPr lang="fr-FR" sz="1600">
            <a:latin typeface="Franklin Gothic Book" panose="020B0503020102020204" pitchFamily="34" charset="0"/>
          </a:endParaRPr>
        </a:p>
      </dgm:t>
    </dgm:pt>
    <dgm:pt modelId="{646387A5-8DD2-4A67-A3A2-177D208227D7}" type="sibTrans" cxnId="{7F527F99-C19B-4FFB-BAB4-D39B875EC040}">
      <dgm:prSet/>
      <dgm:spPr/>
      <dgm:t>
        <a:bodyPr/>
        <a:lstStyle/>
        <a:p>
          <a:endParaRPr lang="fr-FR" sz="1600">
            <a:latin typeface="Franklin Gothic Book" panose="020B0503020102020204" pitchFamily="34" charset="0"/>
          </a:endParaRPr>
        </a:p>
      </dgm:t>
    </dgm:pt>
    <dgm:pt modelId="{4A39985D-F360-4D46-8574-D5D03987A06A}">
      <dgm:prSet phldrT="[Text]" custT="1"/>
      <dgm:spPr>
        <a:solidFill>
          <a:schemeClr val="accent1">
            <a:lumMod val="75000"/>
          </a:schemeClr>
        </a:solidFill>
      </dgm:spPr>
      <dgm:t>
        <a:bodyPr/>
        <a:lstStyle/>
        <a:p>
          <a:r>
            <a:rPr lang="en-US" sz="2400" dirty="0">
              <a:latin typeface="Franklin Gothic Book" panose="020B0503020102020204" pitchFamily="34" charset="0"/>
            </a:rPr>
            <a:t>Depending on the introduction of the CPF, it depends whether to transform into cleaner coal or biomass as soon as possible</a:t>
          </a:r>
          <a:endParaRPr lang="fr-FR" sz="2400" dirty="0">
            <a:latin typeface="Franklin Gothic Book" panose="020B0503020102020204" pitchFamily="34" charset="0"/>
          </a:endParaRPr>
        </a:p>
      </dgm:t>
    </dgm:pt>
    <dgm:pt modelId="{0947AFD0-1818-4891-BBC6-4F53F0A85F2D}" type="parTrans" cxnId="{8EF89370-7023-4228-9CED-24C82484BF3B}">
      <dgm:prSet/>
      <dgm:spPr/>
      <dgm:t>
        <a:bodyPr/>
        <a:lstStyle/>
        <a:p>
          <a:endParaRPr lang="fr-FR" sz="1600">
            <a:latin typeface="Franklin Gothic Book" panose="020B0503020102020204" pitchFamily="34" charset="0"/>
          </a:endParaRPr>
        </a:p>
      </dgm:t>
    </dgm:pt>
    <dgm:pt modelId="{3D545DD2-DB4A-4043-811A-9682F59286FD}" type="sibTrans" cxnId="{8EF89370-7023-4228-9CED-24C82484BF3B}">
      <dgm:prSet/>
      <dgm:spPr/>
      <dgm:t>
        <a:bodyPr/>
        <a:lstStyle/>
        <a:p>
          <a:endParaRPr lang="fr-FR" sz="1600">
            <a:latin typeface="Franklin Gothic Book" panose="020B0503020102020204" pitchFamily="34" charset="0"/>
          </a:endParaRPr>
        </a:p>
      </dgm:t>
    </dgm:pt>
    <dgm:pt modelId="{7EB6B795-6142-422F-9395-C4A1777C08FA}" type="pres">
      <dgm:prSet presAssocID="{A1E2F3E6-4608-4348-ABA6-4409FFFBBA0C}" presName="Name0" presStyleCnt="0">
        <dgm:presLayoutVars>
          <dgm:dir/>
          <dgm:animLvl val="lvl"/>
          <dgm:resizeHandles val="exact"/>
        </dgm:presLayoutVars>
      </dgm:prSet>
      <dgm:spPr/>
    </dgm:pt>
    <dgm:pt modelId="{2977CBE3-3D59-4EB9-B4A3-39B967CD93E5}" type="pres">
      <dgm:prSet presAssocID="{232BE3E3-86BA-4F1E-A0A6-14E936FA31CA}" presName="linNode" presStyleCnt="0"/>
      <dgm:spPr/>
    </dgm:pt>
    <dgm:pt modelId="{D8BC60B1-178F-488A-BD17-D7456E9B5804}" type="pres">
      <dgm:prSet presAssocID="{232BE3E3-86BA-4F1E-A0A6-14E936FA31CA}" presName="parTx" presStyleLbl="revTx" presStyleIdx="0" presStyleCnt="2">
        <dgm:presLayoutVars>
          <dgm:chMax val="1"/>
          <dgm:bulletEnabled val="1"/>
        </dgm:presLayoutVars>
      </dgm:prSet>
      <dgm:spPr/>
    </dgm:pt>
    <dgm:pt modelId="{5AEC0D06-AEFB-4A56-95CF-2511714DCE6B}" type="pres">
      <dgm:prSet presAssocID="{232BE3E3-86BA-4F1E-A0A6-14E936FA31CA}" presName="bracket" presStyleLbl="parChTrans1D1" presStyleIdx="0" presStyleCnt="2"/>
      <dgm:spPr/>
    </dgm:pt>
    <dgm:pt modelId="{1AE434C8-E5EF-471A-86B1-A8199A470969}" type="pres">
      <dgm:prSet presAssocID="{232BE3E3-86BA-4F1E-A0A6-14E936FA31CA}" presName="spH" presStyleCnt="0"/>
      <dgm:spPr/>
    </dgm:pt>
    <dgm:pt modelId="{73193830-E4DC-4411-BE17-7A2C130D47EB}" type="pres">
      <dgm:prSet presAssocID="{232BE3E3-86BA-4F1E-A0A6-14E936FA31CA}" presName="desTx" presStyleLbl="node1" presStyleIdx="0" presStyleCnt="2">
        <dgm:presLayoutVars>
          <dgm:bulletEnabled val="1"/>
        </dgm:presLayoutVars>
      </dgm:prSet>
      <dgm:spPr/>
    </dgm:pt>
    <dgm:pt modelId="{89AA1742-CC98-4813-B540-2A1C1F306D20}" type="pres">
      <dgm:prSet presAssocID="{789C97BF-32F5-4D41-A2C8-F369E29CDE9F}" presName="spV" presStyleCnt="0"/>
      <dgm:spPr/>
    </dgm:pt>
    <dgm:pt modelId="{577E0B6F-7130-405D-95BB-B0FD805B8784}" type="pres">
      <dgm:prSet presAssocID="{CB5DACC5-747B-4E22-9C25-B302DFF2623B}" presName="linNode" presStyleCnt="0"/>
      <dgm:spPr/>
    </dgm:pt>
    <dgm:pt modelId="{D4C21A4D-DB76-4B02-9A75-A19C414B033F}" type="pres">
      <dgm:prSet presAssocID="{CB5DACC5-747B-4E22-9C25-B302DFF2623B}" presName="parTx" presStyleLbl="revTx" presStyleIdx="1" presStyleCnt="2">
        <dgm:presLayoutVars>
          <dgm:chMax val="1"/>
          <dgm:bulletEnabled val="1"/>
        </dgm:presLayoutVars>
      </dgm:prSet>
      <dgm:spPr/>
    </dgm:pt>
    <dgm:pt modelId="{661A1B01-1511-4491-8F99-DCA0F0A29032}" type="pres">
      <dgm:prSet presAssocID="{CB5DACC5-747B-4E22-9C25-B302DFF2623B}" presName="bracket" presStyleLbl="parChTrans1D1" presStyleIdx="1" presStyleCnt="2"/>
      <dgm:spPr/>
    </dgm:pt>
    <dgm:pt modelId="{4D9E493A-EE60-4FE3-AC8D-8C202678A40A}" type="pres">
      <dgm:prSet presAssocID="{CB5DACC5-747B-4E22-9C25-B302DFF2623B}" presName="spH" presStyleCnt="0"/>
      <dgm:spPr/>
    </dgm:pt>
    <dgm:pt modelId="{AB311101-7253-4B0C-9D82-57BE23964F7F}" type="pres">
      <dgm:prSet presAssocID="{CB5DACC5-747B-4E22-9C25-B302DFF2623B}" presName="desTx" presStyleLbl="node1" presStyleIdx="1" presStyleCnt="2">
        <dgm:presLayoutVars>
          <dgm:bulletEnabled val="1"/>
        </dgm:presLayoutVars>
      </dgm:prSet>
      <dgm:spPr/>
    </dgm:pt>
  </dgm:ptLst>
  <dgm:cxnLst>
    <dgm:cxn modelId="{8EF89370-7023-4228-9CED-24C82484BF3B}" srcId="{CB5DACC5-747B-4E22-9C25-B302DFF2623B}" destId="{4A39985D-F360-4D46-8574-D5D03987A06A}" srcOrd="0" destOrd="0" parTransId="{0947AFD0-1818-4891-BBC6-4F53F0A85F2D}" sibTransId="{3D545DD2-DB4A-4043-811A-9682F59286FD}"/>
    <dgm:cxn modelId="{7F527F99-C19B-4FFB-BAB4-D39B875EC040}" srcId="{A1E2F3E6-4608-4348-ABA6-4409FFFBBA0C}" destId="{CB5DACC5-747B-4E22-9C25-B302DFF2623B}" srcOrd="1" destOrd="0" parTransId="{F8F7F58C-D264-40D8-839D-0AADDF4AD251}" sibTransId="{646387A5-8DD2-4A67-A3A2-177D208227D7}"/>
    <dgm:cxn modelId="{54FDDABA-2EDF-465C-A0DC-086254C7FD0F}" type="presOf" srcId="{A8230AFC-7959-47CC-A09D-AE823F235BF0}" destId="{73193830-E4DC-4411-BE17-7A2C130D47EB}" srcOrd="0" destOrd="0" presId="urn:diagrams.loki3.com/BracketList"/>
    <dgm:cxn modelId="{BE472CC6-0423-43CB-ADF4-3C0522609CFE}" type="presOf" srcId="{232BE3E3-86BA-4F1E-A0A6-14E936FA31CA}" destId="{D8BC60B1-178F-488A-BD17-D7456E9B5804}" srcOrd="0" destOrd="0" presId="urn:diagrams.loki3.com/BracketList"/>
    <dgm:cxn modelId="{F9E65DC7-650C-4E07-9FE1-CEF3E58EECF2}" type="presOf" srcId="{4A39985D-F360-4D46-8574-D5D03987A06A}" destId="{AB311101-7253-4B0C-9D82-57BE23964F7F}" srcOrd="0" destOrd="0" presId="urn:diagrams.loki3.com/BracketList"/>
    <dgm:cxn modelId="{EEB169C9-65B9-4365-8B87-C7F6E1BAE4D1}" type="presOf" srcId="{CB5DACC5-747B-4E22-9C25-B302DFF2623B}" destId="{D4C21A4D-DB76-4B02-9A75-A19C414B033F}" srcOrd="0" destOrd="0" presId="urn:diagrams.loki3.com/BracketList"/>
    <dgm:cxn modelId="{3144FAD1-ED6F-432E-A240-7A2721AA8C64}" srcId="{A1E2F3E6-4608-4348-ABA6-4409FFFBBA0C}" destId="{232BE3E3-86BA-4F1E-A0A6-14E936FA31CA}" srcOrd="0" destOrd="0" parTransId="{F16F22D4-650B-43CD-BA21-426BBE4F3E7C}" sibTransId="{789C97BF-32F5-4D41-A2C8-F369E29CDE9F}"/>
    <dgm:cxn modelId="{71053CE7-42B3-48BB-A558-3BBFFBD20DD3}" type="presOf" srcId="{A1E2F3E6-4608-4348-ABA6-4409FFFBBA0C}" destId="{7EB6B795-6142-422F-9395-C4A1777C08FA}" srcOrd="0" destOrd="0" presId="urn:diagrams.loki3.com/BracketList"/>
    <dgm:cxn modelId="{1B94B4F9-5B76-4B74-A524-EDA7DC6A6A8E}" srcId="{232BE3E3-86BA-4F1E-A0A6-14E936FA31CA}" destId="{A8230AFC-7959-47CC-A09D-AE823F235BF0}" srcOrd="0" destOrd="0" parTransId="{D306A535-911D-4CE5-BB66-FE475F573AB9}" sibTransId="{8679A008-396C-47A7-8CDC-99540B3D8FF0}"/>
    <dgm:cxn modelId="{BBBA725B-BE83-44B8-8E5F-11294A20C1A5}" type="presParOf" srcId="{7EB6B795-6142-422F-9395-C4A1777C08FA}" destId="{2977CBE3-3D59-4EB9-B4A3-39B967CD93E5}" srcOrd="0" destOrd="0" presId="urn:diagrams.loki3.com/BracketList"/>
    <dgm:cxn modelId="{2698771D-7CA7-4C26-9275-489DDFBCE466}" type="presParOf" srcId="{2977CBE3-3D59-4EB9-B4A3-39B967CD93E5}" destId="{D8BC60B1-178F-488A-BD17-D7456E9B5804}" srcOrd="0" destOrd="0" presId="urn:diagrams.loki3.com/BracketList"/>
    <dgm:cxn modelId="{0675CE3A-88E1-4011-A1A6-1091DD881F0F}" type="presParOf" srcId="{2977CBE3-3D59-4EB9-B4A3-39B967CD93E5}" destId="{5AEC0D06-AEFB-4A56-95CF-2511714DCE6B}" srcOrd="1" destOrd="0" presId="urn:diagrams.loki3.com/BracketList"/>
    <dgm:cxn modelId="{2E86AFCF-8F7E-4C8E-B6B9-CEC2BFCD1686}" type="presParOf" srcId="{2977CBE3-3D59-4EB9-B4A3-39B967CD93E5}" destId="{1AE434C8-E5EF-471A-86B1-A8199A470969}" srcOrd="2" destOrd="0" presId="urn:diagrams.loki3.com/BracketList"/>
    <dgm:cxn modelId="{203E8D73-DFFC-41A0-90F6-C3FABFC10CBA}" type="presParOf" srcId="{2977CBE3-3D59-4EB9-B4A3-39B967CD93E5}" destId="{73193830-E4DC-4411-BE17-7A2C130D47EB}" srcOrd="3" destOrd="0" presId="urn:diagrams.loki3.com/BracketList"/>
    <dgm:cxn modelId="{8EEA8567-6EEB-4471-81CE-7AAD14AD9813}" type="presParOf" srcId="{7EB6B795-6142-422F-9395-C4A1777C08FA}" destId="{89AA1742-CC98-4813-B540-2A1C1F306D20}" srcOrd="1" destOrd="0" presId="urn:diagrams.loki3.com/BracketList"/>
    <dgm:cxn modelId="{ABA4FAB4-00EF-4B1C-81AA-B72E54D02D5B}" type="presParOf" srcId="{7EB6B795-6142-422F-9395-C4A1777C08FA}" destId="{577E0B6F-7130-405D-95BB-B0FD805B8784}" srcOrd="2" destOrd="0" presId="urn:diagrams.loki3.com/BracketList"/>
    <dgm:cxn modelId="{AC5755BF-E137-4F44-88D6-9614577D5CBC}" type="presParOf" srcId="{577E0B6F-7130-405D-95BB-B0FD805B8784}" destId="{D4C21A4D-DB76-4B02-9A75-A19C414B033F}" srcOrd="0" destOrd="0" presId="urn:diagrams.loki3.com/BracketList"/>
    <dgm:cxn modelId="{B58CBA7B-41AD-4585-A151-C34C4DC79202}" type="presParOf" srcId="{577E0B6F-7130-405D-95BB-B0FD805B8784}" destId="{661A1B01-1511-4491-8F99-DCA0F0A29032}" srcOrd="1" destOrd="0" presId="urn:diagrams.loki3.com/BracketList"/>
    <dgm:cxn modelId="{8C1CADCC-897C-4B98-9839-B6B6C8FB33E6}" type="presParOf" srcId="{577E0B6F-7130-405D-95BB-B0FD805B8784}" destId="{4D9E493A-EE60-4FE3-AC8D-8C202678A40A}" srcOrd="2" destOrd="0" presId="urn:diagrams.loki3.com/BracketList"/>
    <dgm:cxn modelId="{20C2A75F-4CD3-4664-B49C-FA3FB7FF04E4}" type="presParOf" srcId="{577E0B6F-7130-405D-95BB-B0FD805B8784}" destId="{AB311101-7253-4B0C-9D82-57BE23964F7F}"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F035DB-0FC3-4D43-8F09-7D7C59CE86E3}">
      <dsp:nvSpPr>
        <dsp:cNvPr id="0" name=""/>
        <dsp:cNvSpPr/>
      </dsp:nvSpPr>
      <dsp:spPr>
        <a:xfrm>
          <a:off x="0" y="249582"/>
          <a:ext cx="5098905" cy="86852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Franklin Gothic Book" panose="020B0503020102020204" pitchFamily="34" charset="0"/>
            </a:rPr>
            <a:t>Emission Trading System (ETS)</a:t>
          </a:r>
          <a:endParaRPr lang="fr-FR" sz="2800" b="1" kern="1200" dirty="0">
            <a:latin typeface="Franklin Gothic Book" panose="020B0503020102020204" pitchFamily="34" charset="0"/>
          </a:endParaRPr>
        </a:p>
      </dsp:txBody>
      <dsp:txXfrm>
        <a:off x="42398" y="291980"/>
        <a:ext cx="5014109" cy="783731"/>
      </dsp:txXfrm>
    </dsp:sp>
    <dsp:sp modelId="{C6B39DBF-AE86-45C8-99DA-2D8AE730AE26}">
      <dsp:nvSpPr>
        <dsp:cNvPr id="0" name=""/>
        <dsp:cNvSpPr/>
      </dsp:nvSpPr>
      <dsp:spPr>
        <a:xfrm>
          <a:off x="0" y="1118109"/>
          <a:ext cx="509890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2"/>
              </a:solidFill>
              <a:latin typeface="Franklin Gothic Book" panose="020B0503020102020204" pitchFamily="34" charset="0"/>
            </a:rPr>
            <a:t>Cap total level of GHG emission across given sectors/ economy</a:t>
          </a:r>
          <a:endParaRPr lang="fr-FR" sz="2000" kern="1200" dirty="0">
            <a:solidFill>
              <a:schemeClr val="tx2"/>
            </a:solidFill>
            <a:latin typeface="Franklin Gothic Book" panose="020B0503020102020204" pitchFamily="34" charset="0"/>
          </a:endParaRPr>
        </a:p>
        <a:p>
          <a:pPr marL="228600" lvl="1" indent="-228600" algn="l" defTabSz="889000">
            <a:lnSpc>
              <a:spcPct val="90000"/>
            </a:lnSpc>
            <a:spcBef>
              <a:spcPct val="0"/>
            </a:spcBef>
            <a:spcAft>
              <a:spcPct val="20000"/>
            </a:spcAft>
            <a:buChar char="•"/>
          </a:pPr>
          <a:r>
            <a:rPr lang="en-US" sz="2000" kern="1200" dirty="0">
              <a:solidFill>
                <a:schemeClr val="tx2"/>
              </a:solidFill>
              <a:latin typeface="Franklin Gothic Book" panose="020B0503020102020204" pitchFamily="34" charset="0"/>
            </a:rPr>
            <a:t>Supply &amp; demand (market mechanism) </a:t>
          </a:r>
          <a:endParaRPr lang="fr-FR" sz="2000" kern="1200" dirty="0">
            <a:solidFill>
              <a:schemeClr val="tx2"/>
            </a:solidFill>
            <a:latin typeface="Franklin Gothic Book" panose="020B0503020102020204" pitchFamily="34" charset="0"/>
          </a:endParaRPr>
        </a:p>
      </dsp:txBody>
      <dsp:txXfrm>
        <a:off x="0" y="1118109"/>
        <a:ext cx="5098905" cy="1076400"/>
      </dsp:txXfrm>
    </dsp:sp>
    <dsp:sp modelId="{826CBDAD-0F1C-4AE6-B9B4-651F9D6E0023}">
      <dsp:nvSpPr>
        <dsp:cNvPr id="0" name=""/>
        <dsp:cNvSpPr/>
      </dsp:nvSpPr>
      <dsp:spPr>
        <a:xfrm>
          <a:off x="0" y="2194509"/>
          <a:ext cx="5098905" cy="859486"/>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1" kern="1200" dirty="0">
              <a:latin typeface="Franklin Gothic Book" panose="020B0503020102020204" pitchFamily="34" charset="0"/>
            </a:rPr>
            <a:t>Carbon Tax</a:t>
          </a:r>
          <a:endParaRPr lang="fr-FR" sz="2800" b="1" kern="1200" dirty="0">
            <a:latin typeface="Franklin Gothic Book" panose="020B0503020102020204" pitchFamily="34" charset="0"/>
          </a:endParaRPr>
        </a:p>
      </dsp:txBody>
      <dsp:txXfrm>
        <a:off x="41957" y="2236466"/>
        <a:ext cx="5014991" cy="775572"/>
      </dsp:txXfrm>
    </dsp:sp>
    <dsp:sp modelId="{AA2D0627-E81E-4DAB-89CA-47A844E9C800}">
      <dsp:nvSpPr>
        <dsp:cNvPr id="0" name=""/>
        <dsp:cNvSpPr/>
      </dsp:nvSpPr>
      <dsp:spPr>
        <a:xfrm>
          <a:off x="0" y="3053996"/>
          <a:ext cx="5098905"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890"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solidFill>
                <a:schemeClr val="tx2"/>
              </a:solidFill>
              <a:latin typeface="Franklin Gothic Book" panose="020B0503020102020204" pitchFamily="34" charset="0"/>
            </a:rPr>
            <a:t>Directly define a tax rate based on GHG emission</a:t>
          </a:r>
          <a:endParaRPr lang="fr-FR" sz="2000" kern="1200" dirty="0">
            <a:solidFill>
              <a:schemeClr val="tx2"/>
            </a:solidFill>
            <a:latin typeface="Franklin Gothic Book" panose="020B0503020102020204" pitchFamily="34" charset="0"/>
          </a:endParaRPr>
        </a:p>
      </dsp:txBody>
      <dsp:txXfrm>
        <a:off x="0" y="3053996"/>
        <a:ext cx="5098905" cy="1076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755AC-42B6-4D37-99C7-CF3F73755A78}">
      <dsp:nvSpPr>
        <dsp:cNvPr id="0" name=""/>
        <dsp:cNvSpPr/>
      </dsp:nvSpPr>
      <dsp:spPr>
        <a:xfrm>
          <a:off x="0" y="2123463"/>
          <a:ext cx="6025361" cy="0"/>
        </a:xfrm>
        <a:prstGeom prst="line">
          <a:avLst/>
        </a:prstGeom>
        <a:noFill/>
        <a:ln w="12700" cap="flat" cmpd="sng" algn="ctr">
          <a:solidFill>
            <a:srgbClr val="FF6A2C"/>
          </a:solidFill>
          <a:prstDash val="solid"/>
          <a:miter lim="800000"/>
        </a:ln>
        <a:effectLst/>
      </dsp:spPr>
      <dsp:style>
        <a:lnRef idx="2">
          <a:scrgbClr r="0" g="0" b="0"/>
        </a:lnRef>
        <a:fillRef idx="0">
          <a:scrgbClr r="0" g="0" b="0"/>
        </a:fillRef>
        <a:effectRef idx="0">
          <a:scrgbClr r="0" g="0" b="0"/>
        </a:effectRef>
        <a:fontRef idx="minor"/>
      </dsp:style>
    </dsp:sp>
    <dsp:sp modelId="{ADF15BF6-1CD1-449E-B517-AA3C531AF7D9}">
      <dsp:nvSpPr>
        <dsp:cNvPr id="0" name=""/>
        <dsp:cNvSpPr/>
      </dsp:nvSpPr>
      <dsp:spPr>
        <a:xfrm>
          <a:off x="0" y="524905"/>
          <a:ext cx="6025361" cy="0"/>
        </a:xfrm>
        <a:prstGeom prst="line">
          <a:avLst/>
        </a:prstGeom>
        <a:noFill/>
        <a:ln w="12700" cap="flat" cmpd="sng" algn="ctr">
          <a:solidFill>
            <a:srgbClr val="329432"/>
          </a:solidFill>
          <a:prstDash val="solid"/>
          <a:miter lim="800000"/>
        </a:ln>
        <a:effectLst/>
      </dsp:spPr>
      <dsp:style>
        <a:lnRef idx="2">
          <a:scrgbClr r="0" g="0" b="0"/>
        </a:lnRef>
        <a:fillRef idx="0">
          <a:scrgbClr r="0" g="0" b="0"/>
        </a:fillRef>
        <a:effectRef idx="0">
          <a:scrgbClr r="0" g="0" b="0"/>
        </a:effectRef>
        <a:fontRef idx="minor"/>
      </dsp:style>
    </dsp:sp>
    <dsp:sp modelId="{A7A385DB-589F-4B6D-BFFB-615A9F4C77EA}">
      <dsp:nvSpPr>
        <dsp:cNvPr id="0" name=""/>
        <dsp:cNvSpPr/>
      </dsp:nvSpPr>
      <dsp:spPr>
        <a:xfrm>
          <a:off x="1566593" y="840"/>
          <a:ext cx="4458767" cy="52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solidFill>
                <a:schemeClr val="tx2"/>
              </a:solidFill>
              <a:latin typeface="Franklin Gothic Book" panose="020B0503020102020204" pitchFamily="34" charset="0"/>
            </a:rPr>
            <a:t>Carbon Price Floor (CPF)</a:t>
          </a:r>
          <a:endParaRPr lang="fr-FR" sz="2300" kern="1200" dirty="0">
            <a:solidFill>
              <a:schemeClr val="tx2"/>
            </a:solidFill>
            <a:latin typeface="Franklin Gothic Book" panose="020B0503020102020204" pitchFamily="34" charset="0"/>
          </a:endParaRPr>
        </a:p>
      </dsp:txBody>
      <dsp:txXfrm>
        <a:off x="1566593" y="840"/>
        <a:ext cx="4458767" cy="524065"/>
      </dsp:txXfrm>
    </dsp:sp>
    <dsp:sp modelId="{27D13EE4-8C14-4C39-B3BE-5D7437591741}">
      <dsp:nvSpPr>
        <dsp:cNvPr id="0" name=""/>
        <dsp:cNvSpPr/>
      </dsp:nvSpPr>
      <dsp:spPr>
        <a:xfrm>
          <a:off x="0" y="840"/>
          <a:ext cx="1566593" cy="524065"/>
        </a:xfrm>
        <a:prstGeom prst="round2SameRect">
          <a:avLst>
            <a:gd name="adj1" fmla="val 16670"/>
            <a:gd name="adj2" fmla="val 0"/>
          </a:avLst>
        </a:prstGeom>
        <a:solidFill>
          <a:srgbClr val="009A3E"/>
        </a:solidFill>
        <a:ln w="12700" cap="flat" cmpd="sng" algn="ctr">
          <a:solidFill>
            <a:srgbClr val="32943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latin typeface="Franklin Gothic Book" panose="020B0503020102020204" pitchFamily="34" charset="0"/>
            </a:rPr>
            <a:t>UK</a:t>
          </a:r>
          <a:endParaRPr lang="fr-FR" sz="2900" kern="1200" dirty="0">
            <a:solidFill>
              <a:schemeClr val="bg1"/>
            </a:solidFill>
            <a:latin typeface="Franklin Gothic Book" panose="020B0503020102020204" pitchFamily="34" charset="0"/>
          </a:endParaRPr>
        </a:p>
      </dsp:txBody>
      <dsp:txXfrm>
        <a:off x="25587" y="26427"/>
        <a:ext cx="1515419" cy="498478"/>
      </dsp:txXfrm>
    </dsp:sp>
    <dsp:sp modelId="{A7C6C29F-8F21-439E-9F59-6C8193D03D49}">
      <dsp:nvSpPr>
        <dsp:cNvPr id="0" name=""/>
        <dsp:cNvSpPr/>
      </dsp:nvSpPr>
      <dsp:spPr>
        <a:xfrm>
          <a:off x="0" y="524905"/>
          <a:ext cx="6025361" cy="1048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solidFill>
              <a:latin typeface="Franklin Gothic Book" panose="020B0503020102020204" pitchFamily="34" charset="0"/>
            </a:rPr>
            <a:t>Comprising of carbon tax on top of EU ETS (hybrid)</a:t>
          </a:r>
          <a:endParaRPr lang="fr-FR" sz="1800" kern="1200" dirty="0">
            <a:solidFill>
              <a:schemeClr val="tx2"/>
            </a:solidFill>
            <a:latin typeface="Franklin Gothic Book" panose="020B0503020102020204" pitchFamily="34" charset="0"/>
          </a:endParaRPr>
        </a:p>
        <a:p>
          <a:pPr marL="171450" lvl="1" indent="-171450" algn="l" defTabSz="800100">
            <a:lnSpc>
              <a:spcPct val="90000"/>
            </a:lnSpc>
            <a:spcBef>
              <a:spcPct val="0"/>
            </a:spcBef>
            <a:spcAft>
              <a:spcPct val="15000"/>
            </a:spcAft>
            <a:buChar char="•"/>
          </a:pPr>
          <a:r>
            <a:rPr lang="en-US" sz="1800" kern="1200" dirty="0">
              <a:solidFill>
                <a:schemeClr val="tx2"/>
              </a:solidFill>
              <a:latin typeface="Franklin Gothic Book" panose="020B0503020102020204" pitchFamily="34" charset="0"/>
            </a:rPr>
            <a:t>Introduced in 2013</a:t>
          </a:r>
          <a:endParaRPr lang="fr-FR" sz="1800" kern="1200" dirty="0">
            <a:solidFill>
              <a:schemeClr val="tx2"/>
            </a:solidFill>
            <a:latin typeface="Franklin Gothic Book" panose="020B0503020102020204" pitchFamily="34" charset="0"/>
          </a:endParaRPr>
        </a:p>
      </dsp:txBody>
      <dsp:txXfrm>
        <a:off x="0" y="524905"/>
        <a:ext cx="6025361" cy="1048288"/>
      </dsp:txXfrm>
    </dsp:sp>
    <dsp:sp modelId="{832B4211-376E-4F7A-B5A6-B427AEB49C1C}">
      <dsp:nvSpPr>
        <dsp:cNvPr id="0" name=""/>
        <dsp:cNvSpPr/>
      </dsp:nvSpPr>
      <dsp:spPr>
        <a:xfrm>
          <a:off x="1566593" y="1599397"/>
          <a:ext cx="4458767" cy="5240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b" anchorCtr="0">
          <a:noAutofit/>
        </a:bodyPr>
        <a:lstStyle/>
        <a:p>
          <a:pPr marL="0" lvl="0" indent="0" algn="l" defTabSz="1022350">
            <a:lnSpc>
              <a:spcPct val="90000"/>
            </a:lnSpc>
            <a:spcBef>
              <a:spcPct val="0"/>
            </a:spcBef>
            <a:spcAft>
              <a:spcPct val="35000"/>
            </a:spcAft>
            <a:buNone/>
          </a:pPr>
          <a:r>
            <a:rPr lang="en-US" sz="2300" kern="1200" dirty="0">
              <a:solidFill>
                <a:schemeClr val="tx2"/>
              </a:solidFill>
              <a:latin typeface="Franklin Gothic Book" panose="020B0503020102020204" pitchFamily="34" charset="0"/>
            </a:rPr>
            <a:t>EU Emission Trading Scheme (ETS)</a:t>
          </a:r>
          <a:endParaRPr lang="fr-FR" sz="2300" kern="1200" dirty="0">
            <a:solidFill>
              <a:schemeClr val="tx2"/>
            </a:solidFill>
            <a:latin typeface="Franklin Gothic Book" panose="020B0503020102020204" pitchFamily="34" charset="0"/>
          </a:endParaRPr>
        </a:p>
      </dsp:txBody>
      <dsp:txXfrm>
        <a:off x="1566593" y="1599397"/>
        <a:ext cx="4458767" cy="524065"/>
      </dsp:txXfrm>
    </dsp:sp>
    <dsp:sp modelId="{F48EE63E-0AFE-4D1A-84B7-267025283501}">
      <dsp:nvSpPr>
        <dsp:cNvPr id="0" name=""/>
        <dsp:cNvSpPr/>
      </dsp:nvSpPr>
      <dsp:spPr>
        <a:xfrm>
          <a:off x="0" y="1599397"/>
          <a:ext cx="1566593" cy="524065"/>
        </a:xfrm>
        <a:prstGeom prst="round2SameRect">
          <a:avLst>
            <a:gd name="adj1" fmla="val 16670"/>
            <a:gd name="adj2" fmla="val 0"/>
          </a:avLst>
        </a:prstGeom>
        <a:solidFill>
          <a:srgbClr val="FF6A2C"/>
        </a:solidFill>
        <a:ln w="12700" cap="flat" cmpd="sng" algn="ctr">
          <a:solidFill>
            <a:srgbClr val="FF6A2C"/>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55245" rIns="55245" bIns="55245" numCol="1" spcCol="1270" anchor="ctr" anchorCtr="0">
          <a:noAutofit/>
        </a:bodyPr>
        <a:lstStyle/>
        <a:p>
          <a:pPr marL="0" lvl="0" indent="0" algn="ctr" defTabSz="1289050">
            <a:lnSpc>
              <a:spcPct val="90000"/>
            </a:lnSpc>
            <a:spcBef>
              <a:spcPct val="0"/>
            </a:spcBef>
            <a:spcAft>
              <a:spcPct val="35000"/>
            </a:spcAft>
            <a:buNone/>
          </a:pPr>
          <a:r>
            <a:rPr lang="en-US" sz="2900" kern="1200" dirty="0">
              <a:solidFill>
                <a:schemeClr val="bg1"/>
              </a:solidFill>
              <a:latin typeface="Franklin Gothic Book" panose="020B0503020102020204" pitchFamily="34" charset="0"/>
            </a:rPr>
            <a:t>EU</a:t>
          </a:r>
          <a:endParaRPr lang="fr-FR" sz="2900" kern="1200" dirty="0">
            <a:solidFill>
              <a:schemeClr val="bg1"/>
            </a:solidFill>
            <a:latin typeface="Franklin Gothic Book" panose="020B0503020102020204" pitchFamily="34" charset="0"/>
          </a:endParaRPr>
        </a:p>
      </dsp:txBody>
      <dsp:txXfrm>
        <a:off x="25587" y="1624984"/>
        <a:ext cx="1515419" cy="498478"/>
      </dsp:txXfrm>
    </dsp:sp>
    <dsp:sp modelId="{D243EDAD-8E6D-414B-A8CE-964E24963E2A}">
      <dsp:nvSpPr>
        <dsp:cNvPr id="0" name=""/>
        <dsp:cNvSpPr/>
      </dsp:nvSpPr>
      <dsp:spPr>
        <a:xfrm>
          <a:off x="0" y="2123463"/>
          <a:ext cx="6025361" cy="10482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3815" tIns="43815" rIns="43815" bIns="43815"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chemeClr val="tx2"/>
              </a:solidFill>
              <a:latin typeface="Franklin Gothic Book" panose="020B0503020102020204" pitchFamily="34" charset="0"/>
            </a:rPr>
            <a:t>‘Cap and Trade’ principle</a:t>
          </a:r>
          <a:endParaRPr lang="fr-FR" sz="1800" kern="1200" dirty="0">
            <a:solidFill>
              <a:schemeClr val="tx2"/>
            </a:solidFill>
            <a:latin typeface="Franklin Gothic Book" panose="020B0503020102020204" pitchFamily="34" charset="0"/>
          </a:endParaRPr>
        </a:p>
        <a:p>
          <a:pPr marL="171450" lvl="1" indent="-171450" algn="l" defTabSz="800100">
            <a:lnSpc>
              <a:spcPct val="90000"/>
            </a:lnSpc>
            <a:spcBef>
              <a:spcPct val="0"/>
            </a:spcBef>
            <a:spcAft>
              <a:spcPct val="15000"/>
            </a:spcAft>
            <a:buChar char="•"/>
          </a:pPr>
          <a:r>
            <a:rPr lang="en-US" sz="1800" kern="1200" dirty="0">
              <a:solidFill>
                <a:schemeClr val="tx2"/>
              </a:solidFill>
              <a:latin typeface="Franklin Gothic Book" panose="020B0503020102020204" pitchFamily="34" charset="0"/>
            </a:rPr>
            <a:t>1</a:t>
          </a:r>
          <a:r>
            <a:rPr lang="en-US" sz="1800" kern="1200" baseline="30000" dirty="0">
              <a:solidFill>
                <a:schemeClr val="tx2"/>
              </a:solidFill>
              <a:latin typeface="Franklin Gothic Book" panose="020B0503020102020204" pitchFamily="34" charset="0"/>
            </a:rPr>
            <a:t>st</a:t>
          </a:r>
          <a:r>
            <a:rPr lang="en-US" sz="1800" kern="1200" dirty="0">
              <a:solidFill>
                <a:schemeClr val="tx2"/>
              </a:solidFill>
              <a:latin typeface="Franklin Gothic Book" panose="020B0503020102020204" pitchFamily="34" charset="0"/>
            </a:rPr>
            <a:t> phase was in 2005, ongoing 3</a:t>
          </a:r>
          <a:r>
            <a:rPr lang="en-US" sz="1800" kern="1200" baseline="30000" dirty="0">
              <a:solidFill>
                <a:schemeClr val="tx2"/>
              </a:solidFill>
              <a:latin typeface="Franklin Gothic Book" panose="020B0503020102020204" pitchFamily="34" charset="0"/>
            </a:rPr>
            <a:t>rd</a:t>
          </a:r>
          <a:r>
            <a:rPr lang="en-US" sz="1800" kern="1200" dirty="0">
              <a:solidFill>
                <a:schemeClr val="tx2"/>
              </a:solidFill>
              <a:latin typeface="Franklin Gothic Book" panose="020B0503020102020204" pitchFamily="34" charset="0"/>
            </a:rPr>
            <a:t> phase (2013-2020) </a:t>
          </a:r>
          <a:endParaRPr lang="fr-FR" sz="1800" kern="1200" dirty="0">
            <a:solidFill>
              <a:schemeClr val="tx2"/>
            </a:solidFill>
            <a:latin typeface="Franklin Gothic Book" panose="020B0503020102020204" pitchFamily="34" charset="0"/>
          </a:endParaRPr>
        </a:p>
      </dsp:txBody>
      <dsp:txXfrm>
        <a:off x="0" y="2123463"/>
        <a:ext cx="6025361" cy="10482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C08F24-EF3E-4926-84EA-D44F518C3F74}">
      <dsp:nvSpPr>
        <dsp:cNvPr id="0" name=""/>
        <dsp:cNvSpPr/>
      </dsp:nvSpPr>
      <dsp:spPr>
        <a:xfrm rot="16200000">
          <a:off x="5664" y="942"/>
          <a:ext cx="1597664" cy="1597664"/>
        </a:xfrm>
        <a:prstGeom prst="upArrow">
          <a:avLst>
            <a:gd name="adj1" fmla="val 50000"/>
            <a:gd name="adj2" fmla="val 35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ETS</a:t>
          </a:r>
          <a:endParaRPr lang="fr-FR" sz="2900" kern="1200" dirty="0"/>
        </a:p>
      </dsp:txBody>
      <dsp:txXfrm rot="5400000">
        <a:off x="285256" y="400357"/>
        <a:ext cx="1318073" cy="798832"/>
      </dsp:txXfrm>
    </dsp:sp>
    <dsp:sp modelId="{58F59D3D-D5D9-4EA8-B79C-938EFD4638FE}">
      <dsp:nvSpPr>
        <dsp:cNvPr id="0" name=""/>
        <dsp:cNvSpPr/>
      </dsp:nvSpPr>
      <dsp:spPr>
        <a:xfrm rot="5400000">
          <a:off x="7373395" y="942"/>
          <a:ext cx="1597664" cy="1597664"/>
        </a:xfrm>
        <a:prstGeom prst="upArrow">
          <a:avLst>
            <a:gd name="adj1" fmla="val 50000"/>
            <a:gd name="adj2" fmla="val 35000"/>
          </a:avLst>
        </a:prstGeom>
        <a:solidFill>
          <a:srgbClr val="009A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kern="1200" dirty="0"/>
            <a:t>CPF</a:t>
          </a:r>
          <a:endParaRPr lang="fr-FR" sz="2900" kern="1200" dirty="0"/>
        </a:p>
      </dsp:txBody>
      <dsp:txXfrm rot="-5400000">
        <a:off x="7373396" y="400358"/>
        <a:ext cx="1318073" cy="7988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BEF5E4-1F30-4B12-A11D-AF82593BAECD}">
      <dsp:nvSpPr>
        <dsp:cNvPr id="0" name=""/>
        <dsp:cNvSpPr/>
      </dsp:nvSpPr>
      <dsp:spPr>
        <a:xfrm>
          <a:off x="0" y="1229446"/>
          <a:ext cx="996603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25CE28-292F-4C70-A753-1804E152D711}">
      <dsp:nvSpPr>
        <dsp:cNvPr id="0" name=""/>
        <dsp:cNvSpPr/>
      </dsp:nvSpPr>
      <dsp:spPr>
        <a:xfrm>
          <a:off x="498301" y="845685"/>
          <a:ext cx="6976224" cy="767520"/>
        </a:xfrm>
        <a:prstGeom prst="roundRect">
          <a:avLst/>
        </a:prstGeom>
        <a:solidFill>
          <a:schemeClr val="tx2">
            <a:lumMod val="85000"/>
            <a:lumOff val="1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685" tIns="0" rIns="263685" bIns="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Franklin Gothic Book" panose="020B0503020102020204" pitchFamily="34" charset="0"/>
            </a:rPr>
            <a:t>Coal power plants are the </a:t>
          </a:r>
          <a:r>
            <a:rPr lang="en-US" sz="2600" u="sng" kern="1200" dirty="0">
              <a:latin typeface="Franklin Gothic Book" panose="020B0503020102020204" pitchFamily="34" charset="0"/>
            </a:rPr>
            <a:t>most affected </a:t>
          </a:r>
          <a:r>
            <a:rPr lang="en-US" sz="2600" kern="1200" dirty="0">
              <a:latin typeface="Franklin Gothic Book" panose="020B0503020102020204" pitchFamily="34" charset="0"/>
            </a:rPr>
            <a:t>by the Carbon Price Policies</a:t>
          </a:r>
        </a:p>
      </dsp:txBody>
      <dsp:txXfrm>
        <a:off x="535768" y="883152"/>
        <a:ext cx="6901290" cy="692586"/>
      </dsp:txXfrm>
    </dsp:sp>
    <dsp:sp modelId="{EA984B91-434D-4329-B42C-2895AE455ACE}">
      <dsp:nvSpPr>
        <dsp:cNvPr id="0" name=""/>
        <dsp:cNvSpPr/>
      </dsp:nvSpPr>
      <dsp:spPr>
        <a:xfrm>
          <a:off x="0" y="2408805"/>
          <a:ext cx="996603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5F09F4-D78B-465E-9B19-3443F0501F33}">
      <dsp:nvSpPr>
        <dsp:cNvPr id="0" name=""/>
        <dsp:cNvSpPr/>
      </dsp:nvSpPr>
      <dsp:spPr>
        <a:xfrm>
          <a:off x="498301" y="2025046"/>
          <a:ext cx="6976224" cy="767520"/>
        </a:xfrm>
        <a:prstGeom prst="roundRect">
          <a:avLst/>
        </a:prstGeom>
        <a:solidFill>
          <a:schemeClr val="tx2">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685" tIns="0" rIns="263685" bIns="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Franklin Gothic Book" panose="020B0503020102020204" pitchFamily="34" charset="0"/>
            </a:rPr>
            <a:t>The UK's carbon price floor policy has accelerated the </a:t>
          </a:r>
          <a:r>
            <a:rPr lang="en-US" sz="2600" u="sng" kern="1200" dirty="0">
              <a:latin typeface="Franklin Gothic Book" panose="020B0503020102020204" pitchFamily="34" charset="0"/>
            </a:rPr>
            <a:t>phase-out of the coal </a:t>
          </a:r>
          <a:r>
            <a:rPr lang="en-US" sz="2600" kern="1200" dirty="0">
              <a:latin typeface="Franklin Gothic Book" panose="020B0503020102020204" pitchFamily="34" charset="0"/>
            </a:rPr>
            <a:t>plants</a:t>
          </a:r>
        </a:p>
      </dsp:txBody>
      <dsp:txXfrm>
        <a:off x="535768" y="2062513"/>
        <a:ext cx="6901290" cy="692586"/>
      </dsp:txXfrm>
    </dsp:sp>
    <dsp:sp modelId="{6706449B-E992-48BA-8854-768DAD244E44}">
      <dsp:nvSpPr>
        <dsp:cNvPr id="0" name=""/>
        <dsp:cNvSpPr/>
      </dsp:nvSpPr>
      <dsp:spPr>
        <a:xfrm>
          <a:off x="0" y="3588166"/>
          <a:ext cx="9966035" cy="65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1B0424-C015-4F92-87B6-0B2B220CBE0E}">
      <dsp:nvSpPr>
        <dsp:cNvPr id="0" name=""/>
        <dsp:cNvSpPr/>
      </dsp:nvSpPr>
      <dsp:spPr>
        <a:xfrm>
          <a:off x="498301" y="3204406"/>
          <a:ext cx="6976224" cy="767520"/>
        </a:xfrm>
        <a:prstGeom prst="roundRect">
          <a:avLst/>
        </a:prstGeom>
        <a:solidFill>
          <a:schemeClr val="accent1">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3685" tIns="0" rIns="263685" bIns="0" numCol="1" spcCol="1270" anchor="ctr" anchorCtr="0">
          <a:noAutofit/>
        </a:bodyPr>
        <a:lstStyle/>
        <a:p>
          <a:pPr marL="0" lvl="0" indent="0" algn="l" defTabSz="1155700">
            <a:lnSpc>
              <a:spcPct val="90000"/>
            </a:lnSpc>
            <a:spcBef>
              <a:spcPct val="0"/>
            </a:spcBef>
            <a:spcAft>
              <a:spcPct val="35000"/>
            </a:spcAft>
            <a:buNone/>
          </a:pPr>
          <a:r>
            <a:rPr lang="en-US" sz="2600" kern="1200" dirty="0">
              <a:latin typeface="Franklin Gothic Book" panose="020B0503020102020204" pitchFamily="34" charset="0"/>
            </a:rPr>
            <a:t>CCGT plants in Germany are being shut down due to </a:t>
          </a:r>
          <a:r>
            <a:rPr lang="en-US" sz="2600" u="sng" kern="1200" dirty="0">
              <a:latin typeface="Franklin Gothic Book" panose="020B0503020102020204" pitchFamily="34" charset="0"/>
            </a:rPr>
            <a:t>expensive short term marginal cost</a:t>
          </a:r>
        </a:p>
      </dsp:txBody>
      <dsp:txXfrm>
        <a:off x="535768" y="3241873"/>
        <a:ext cx="6901290" cy="69258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BC60B1-178F-488A-BD17-D7456E9B5804}">
      <dsp:nvSpPr>
        <dsp:cNvPr id="0" name=""/>
        <dsp:cNvSpPr/>
      </dsp:nvSpPr>
      <dsp:spPr>
        <a:xfrm>
          <a:off x="0" y="122944"/>
          <a:ext cx="1583006"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Franklin Gothic Book" panose="020B0503020102020204" pitchFamily="34" charset="0"/>
            </a:rPr>
            <a:t>Option A</a:t>
          </a:r>
          <a:endParaRPr lang="fr-FR" sz="2400" kern="1200" dirty="0">
            <a:latin typeface="Franklin Gothic Book" panose="020B0503020102020204" pitchFamily="34" charset="0"/>
          </a:endParaRPr>
        </a:p>
      </dsp:txBody>
      <dsp:txXfrm>
        <a:off x="0" y="122944"/>
        <a:ext cx="1583006" cy="1287000"/>
      </dsp:txXfrm>
    </dsp:sp>
    <dsp:sp modelId="{5AEC0D06-AEFB-4A56-95CF-2511714DCE6B}">
      <dsp:nvSpPr>
        <dsp:cNvPr id="0" name=""/>
        <dsp:cNvSpPr/>
      </dsp:nvSpPr>
      <dsp:spPr>
        <a:xfrm>
          <a:off x="1583006" y="122944"/>
          <a:ext cx="316601"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193830-E4DC-4411-BE17-7A2C130D47EB}">
      <dsp:nvSpPr>
        <dsp:cNvPr id="0" name=""/>
        <dsp:cNvSpPr/>
      </dsp:nvSpPr>
      <dsp:spPr>
        <a:xfrm>
          <a:off x="2026248" y="122944"/>
          <a:ext cx="4305778" cy="1287000"/>
        </a:xfrm>
        <a:prstGeom prst="rect">
          <a:avLst/>
        </a:prstGeom>
        <a:solidFill>
          <a:schemeClr val="tx1">
            <a:lumMod val="90000"/>
            <a:lumOff val="1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Font typeface="Arial" panose="020B0604020202020204" pitchFamily="34" charset="0"/>
            <a:buChar char="•"/>
          </a:pPr>
          <a:r>
            <a:rPr lang="en-US" sz="2400" kern="1200" dirty="0">
              <a:latin typeface="Franklin Gothic Book" panose="020B0503020102020204" pitchFamily="34" charset="0"/>
            </a:rPr>
            <a:t>Shut down only, because R&amp;D requires long time</a:t>
          </a:r>
          <a:endParaRPr lang="fr-FR" sz="2400" kern="1200" dirty="0">
            <a:latin typeface="Franklin Gothic Book" panose="020B0503020102020204" pitchFamily="34" charset="0"/>
          </a:endParaRPr>
        </a:p>
      </dsp:txBody>
      <dsp:txXfrm>
        <a:off x="2026248" y="122944"/>
        <a:ext cx="4305778" cy="1287000"/>
      </dsp:txXfrm>
    </dsp:sp>
    <dsp:sp modelId="{D4C21A4D-DB76-4B02-9A75-A19C414B033F}">
      <dsp:nvSpPr>
        <dsp:cNvPr id="0" name=""/>
        <dsp:cNvSpPr/>
      </dsp:nvSpPr>
      <dsp:spPr>
        <a:xfrm>
          <a:off x="0" y="1885257"/>
          <a:ext cx="1583006"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dirty="0">
              <a:latin typeface="Franklin Gothic Book" panose="020B0503020102020204" pitchFamily="34" charset="0"/>
            </a:rPr>
            <a:t>Option B</a:t>
          </a:r>
          <a:endParaRPr lang="fr-FR" sz="2400" kern="1200" dirty="0">
            <a:latin typeface="Franklin Gothic Book" panose="020B0503020102020204" pitchFamily="34" charset="0"/>
          </a:endParaRPr>
        </a:p>
      </dsp:txBody>
      <dsp:txXfrm>
        <a:off x="0" y="1885257"/>
        <a:ext cx="1583006" cy="1287000"/>
      </dsp:txXfrm>
    </dsp:sp>
    <dsp:sp modelId="{661A1B01-1511-4491-8F99-DCA0F0A29032}">
      <dsp:nvSpPr>
        <dsp:cNvPr id="0" name=""/>
        <dsp:cNvSpPr/>
      </dsp:nvSpPr>
      <dsp:spPr>
        <a:xfrm>
          <a:off x="1583006" y="1643944"/>
          <a:ext cx="316601" cy="17696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311101-7253-4B0C-9D82-57BE23964F7F}">
      <dsp:nvSpPr>
        <dsp:cNvPr id="0" name=""/>
        <dsp:cNvSpPr/>
      </dsp:nvSpPr>
      <dsp:spPr>
        <a:xfrm>
          <a:off x="2026248" y="1643944"/>
          <a:ext cx="4305778" cy="1769625"/>
        </a:xfrm>
        <a:prstGeom prst="rect">
          <a:avLst/>
        </a:prstGeom>
        <a:solidFill>
          <a:schemeClr val="accent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Franklin Gothic Book" panose="020B0503020102020204" pitchFamily="34" charset="0"/>
            </a:rPr>
            <a:t>Depending on the introduction of the CPF, it depends whether to transform into cleaner coal or biomass as soon as possible</a:t>
          </a:r>
          <a:endParaRPr lang="fr-FR" sz="2400" kern="1200" dirty="0">
            <a:latin typeface="Franklin Gothic Book" panose="020B0503020102020204" pitchFamily="34" charset="0"/>
          </a:endParaRPr>
        </a:p>
      </dsp:txBody>
      <dsp:txXfrm>
        <a:off x="2026248" y="1643944"/>
        <a:ext cx="4305778" cy="176962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arrow1">
  <dgm:title val=""/>
  <dgm:desc val=""/>
  <dgm:catLst>
    <dgm:cat type="relationship" pri="7000"/>
    <dgm:cat type="process" pri="32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ycle">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equ" val="2">
        <dgm:constrLst>
          <dgm:constr type="primFontSz" for="ch" ptType="node" op="equ" val="65"/>
          <dgm:constr type="w" for="ch" ptType="node" refType="w"/>
          <dgm:constr type="h" for="ch" ptType="node" refType="w" refFor="ch" refPtType="node"/>
          <dgm:constr type="sibSp" refType="w" refFor="ch" refPtType="node" fact="0.1"/>
          <dgm:constr type="diam" refType="w" refFor="ch" refPtType="node" fact="1.1"/>
        </dgm:constrLst>
      </dgm:if>
      <dgm:if name="Name11" axis="ch" ptType="node" func="cnt" op="equ" val="5">
        <dgm:constrLst>
          <dgm:constr type="primFontSz" for="ch" ptType="node" op="equ" val="65"/>
          <dgm:constr type="w" for="ch" ptType="node" refType="w"/>
          <dgm:constr type="h" for="ch" ptType="node" refType="w" refFor="ch" refPtType="node"/>
          <dgm:constr type="sibSp" refType="w" refFor="ch" refPtType="node" fact="-0.24"/>
        </dgm:constrLst>
      </dgm:if>
      <dgm:if name="Name12" axis="ch" ptType="node" func="cnt" op="equ" val="6">
        <dgm:constrLst>
          <dgm:constr type="primFontSz" for="ch" ptType="node" op="equ" val="65"/>
          <dgm:constr type="w" for="ch" ptType="node" refType="w"/>
          <dgm:constr type="h" for="ch" ptType="node" refType="w" refFor="ch" refPtType="node"/>
          <dgm:constr type="sibSp" refType="w" refFor="ch" refPtType="node" fact="-0.2"/>
        </dgm:constrLst>
      </dgm:if>
      <dgm:if name="Name13" axis="ch" ptType="node" func="cnt" op="equ" val="8">
        <dgm:constrLst>
          <dgm:constr type="primFontSz" for="ch" ptType="node" op="equ" val="65"/>
          <dgm:constr type="w" for="ch" ptType="node" refType="w"/>
          <dgm:constr type="h" for="ch" ptType="node" refType="w" refFor="ch" refPtType="node"/>
          <dgm:constr type="sibSp" refType="w" refFor="ch" refPtType="node" fact="-0.15"/>
        </dgm:constrLst>
      </dgm:if>
      <dgm:if name="Name14" axis="ch" ptType="node" func="cnt" op="equ" val="10">
        <dgm:constrLst>
          <dgm:constr type="primFontSz" for="ch" ptType="node" op="lte" val="65"/>
          <dgm:constr type="w" for="ch" ptType="node" refType="w"/>
          <dgm:constr type="h" for="ch" ptType="node" refType="w" refFor="ch" refPtType="node"/>
          <dgm:constr type="sibSp" refType="w" refFor="ch" refPtType="node" fact="-0.24"/>
        </dgm:constrLst>
      </dgm:if>
      <dgm:else name="Name15">
        <dgm:constrLst>
          <dgm:constr type="primFontSz" for="ch" ptType="node" op="equ" val="65"/>
          <dgm:constr type="w" for="ch" ptType="node" refType="w"/>
          <dgm:constr type="h" for="ch" ptType="node" refType="w" refFor="ch" refPtType="node"/>
          <dgm:constr type="sibSp" refType="w" refFor="ch" refPtType="node" fact="-0.35"/>
        </dgm:constrLst>
      </dgm:else>
    </dgm:choose>
    <dgm:ruleLst/>
    <dgm:forEach name="Name16" axis="ch" ptType="node">
      <dgm:layoutNode name="arrow">
        <dgm:varLst>
          <dgm:bulletEnabled val="1"/>
        </dgm:varLst>
        <dgm:alg type="tx"/>
        <dgm:shape xmlns:r="http://schemas.openxmlformats.org/officeDocument/2006/relationships" type="upArrow" r:blip="">
          <dgm:adjLst>
            <dgm:adj idx="2" val="0.35"/>
          </dgm:adjLst>
        </dgm:shape>
        <dgm:presOf axis="desOrSelf" ptType="node"/>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41DB8-B66F-4DC8-A96E-33677E0F90FF}" type="datetimeFigureOut">
              <a:rPr lang="en-US" smtClean="0"/>
              <a:t>8/11/2018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604A0D4-B89B-4ADD-AF9E-38636B40EE4E}" type="slidenum">
              <a:rPr lang="en-US" smtClean="0"/>
              <a:t>‹#›</a:t>
            </a:fld>
            <a:endParaRPr lang="en-US"/>
          </a:p>
        </p:txBody>
      </p:sp>
    </p:spTree>
    <p:extLst>
      <p:ext uri="{BB962C8B-B14F-4D97-AF65-F5344CB8AC3E}">
        <p14:creationId xmlns:p14="http://schemas.microsoft.com/office/powerpoint/2010/main" val="424738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B49C4A-65AC-492D-9701-81B46C3AD0E4}" type="datetimeFigureOut">
              <a:rPr lang="en-US" smtClean="0"/>
              <a:t>8/11/2018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869989-EB00-4EE7-BCB5-25BDC5BB29F8}" type="slidenum">
              <a:rPr lang="en-US" smtClean="0"/>
              <a:t>‹#›</a:t>
            </a:fld>
            <a:endParaRPr lang="en-US"/>
          </a:p>
        </p:txBody>
      </p:sp>
    </p:spTree>
    <p:extLst>
      <p:ext uri="{BB962C8B-B14F-4D97-AF65-F5344CB8AC3E}">
        <p14:creationId xmlns:p14="http://schemas.microsoft.com/office/powerpoint/2010/main" val="2193636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82869989-EB00-4EE7-BCB5-25BDC5BB29F8}" type="slidenum">
              <a:rPr lang="en-US" smtClean="0"/>
              <a:t>1</a:t>
            </a:fld>
            <a:endParaRPr lang="en-US"/>
          </a:p>
        </p:txBody>
      </p:sp>
    </p:spTree>
    <p:extLst>
      <p:ext uri="{BB962C8B-B14F-4D97-AF65-F5344CB8AC3E}">
        <p14:creationId xmlns:p14="http://schemas.microsoft.com/office/powerpoint/2010/main" val="16509445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10</a:t>
            </a:fld>
            <a:endParaRPr lang="en-US"/>
          </a:p>
        </p:txBody>
      </p:sp>
    </p:spTree>
    <p:extLst>
      <p:ext uri="{BB962C8B-B14F-4D97-AF65-F5344CB8AC3E}">
        <p14:creationId xmlns:p14="http://schemas.microsoft.com/office/powerpoint/2010/main" val="1666478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FIT in Germany? Decreasing up to when?</a:t>
            </a:r>
            <a:r>
              <a:rPr lang="en-US" baseline="0" dirty="0"/>
              <a:t> Until how much capacity for PV generation</a:t>
            </a:r>
          </a:p>
          <a:p>
            <a:endParaRPr lang="en-US" baseline="0" dirty="0"/>
          </a:p>
          <a:p>
            <a:r>
              <a:rPr lang="en-US" baseline="0" dirty="0"/>
              <a:t>FIT price is EUR/MWh 106.9</a:t>
            </a:r>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11</a:t>
            </a:fld>
            <a:endParaRPr lang="en-US"/>
          </a:p>
        </p:txBody>
      </p:sp>
    </p:spTree>
    <p:extLst>
      <p:ext uri="{BB962C8B-B14F-4D97-AF65-F5344CB8AC3E}">
        <p14:creationId xmlns:p14="http://schemas.microsoft.com/office/powerpoint/2010/main" val="2840194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do you get</a:t>
            </a:r>
          </a:p>
          <a:p>
            <a:endParaRPr lang="en-US" dirty="0"/>
          </a:p>
          <a:p>
            <a:r>
              <a:rPr lang="en-US" dirty="0"/>
              <a:t>FIT</a:t>
            </a:r>
            <a:r>
              <a:rPr lang="en-US" baseline="0" dirty="0"/>
              <a:t> in UK 40 (Jan-March), 37 ( Apr-Jun), 29 (Jul – Dec). Why FIT tariff in UK decrease? </a:t>
            </a:r>
            <a:r>
              <a:rPr lang="en-US" baseline="0" dirty="0" err="1"/>
              <a:t>becau</a:t>
            </a:r>
            <a:endParaRPr lang="en-US" baseline="0" dirty="0"/>
          </a:p>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12</a:t>
            </a:fld>
            <a:endParaRPr lang="en-US"/>
          </a:p>
        </p:txBody>
      </p:sp>
    </p:spTree>
    <p:extLst>
      <p:ext uri="{BB962C8B-B14F-4D97-AF65-F5344CB8AC3E}">
        <p14:creationId xmlns:p14="http://schemas.microsoft.com/office/powerpoint/2010/main" val="14345876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13</a:t>
            </a:fld>
            <a:endParaRPr lang="en-US"/>
          </a:p>
        </p:txBody>
      </p:sp>
    </p:spTree>
    <p:extLst>
      <p:ext uri="{BB962C8B-B14F-4D97-AF65-F5344CB8AC3E}">
        <p14:creationId xmlns:p14="http://schemas.microsoft.com/office/powerpoint/2010/main" val="25756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14</a:t>
            </a:fld>
            <a:endParaRPr lang="en-US"/>
          </a:p>
        </p:txBody>
      </p:sp>
    </p:spTree>
    <p:extLst>
      <p:ext uri="{BB962C8B-B14F-4D97-AF65-F5344CB8AC3E}">
        <p14:creationId xmlns:p14="http://schemas.microsoft.com/office/powerpoint/2010/main" val="3020833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15</a:t>
            </a:fld>
            <a:endParaRPr lang="en-US"/>
          </a:p>
        </p:txBody>
      </p:sp>
    </p:spTree>
    <p:extLst>
      <p:ext uri="{BB962C8B-B14F-4D97-AF65-F5344CB8AC3E}">
        <p14:creationId xmlns:p14="http://schemas.microsoft.com/office/powerpoint/2010/main" val="23322657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16</a:t>
            </a:fld>
            <a:endParaRPr lang="en-US"/>
          </a:p>
        </p:txBody>
      </p:sp>
    </p:spTree>
    <p:extLst>
      <p:ext uri="{BB962C8B-B14F-4D97-AF65-F5344CB8AC3E}">
        <p14:creationId xmlns:p14="http://schemas.microsoft.com/office/powerpoint/2010/main" val="1673167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See that the CF for ccgt in Germany is not the nominal one, this is because coal now has pushed gas out of the merit and plays the role of the price setter</a:t>
            </a:r>
          </a:p>
        </p:txBody>
      </p:sp>
      <p:sp>
        <p:nvSpPr>
          <p:cNvPr id="4" name="Slide Number Placeholder 3"/>
          <p:cNvSpPr>
            <a:spLocks noGrp="1"/>
          </p:cNvSpPr>
          <p:nvPr>
            <p:ph type="sldNum" sz="quarter" idx="10"/>
          </p:nvPr>
        </p:nvSpPr>
        <p:spPr/>
        <p:txBody>
          <a:bodyPr/>
          <a:lstStyle/>
          <a:p>
            <a:fld id="{BD2E4C08-C71C-4723-8B15-50C6015F6144}" type="slidenum">
              <a:rPr lang="en-US" smtClean="0"/>
              <a:t>17</a:t>
            </a:fld>
            <a:endParaRPr lang="en-US"/>
          </a:p>
        </p:txBody>
      </p:sp>
    </p:spTree>
    <p:extLst>
      <p:ext uri="{BB962C8B-B14F-4D97-AF65-F5344CB8AC3E}">
        <p14:creationId xmlns:p14="http://schemas.microsoft.com/office/powerpoint/2010/main" val="1099704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see that the SMTC of CCGT is only slightly higher than coal in our model, this can be confirmed in the next slide, where production by coal is slightly higher than that of CCGT</a:t>
            </a:r>
          </a:p>
        </p:txBody>
      </p:sp>
      <p:sp>
        <p:nvSpPr>
          <p:cNvPr id="4" name="Slide Number Placeholder 3"/>
          <p:cNvSpPr>
            <a:spLocks noGrp="1"/>
          </p:cNvSpPr>
          <p:nvPr>
            <p:ph type="sldNum" sz="quarter" idx="10"/>
          </p:nvPr>
        </p:nvSpPr>
        <p:spPr/>
        <p:txBody>
          <a:bodyPr/>
          <a:lstStyle/>
          <a:p>
            <a:fld id="{BD2E4C08-C71C-4723-8B15-50C6015F6144}" type="slidenum">
              <a:rPr lang="en-US" smtClean="0"/>
              <a:t>18</a:t>
            </a:fld>
            <a:endParaRPr lang="en-US"/>
          </a:p>
        </p:txBody>
      </p:sp>
    </p:spTree>
    <p:extLst>
      <p:ext uri="{BB962C8B-B14F-4D97-AF65-F5344CB8AC3E}">
        <p14:creationId xmlns:p14="http://schemas.microsoft.com/office/powerpoint/2010/main" val="3444144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coal now has replaced CCGT as the price setter. </a:t>
            </a:r>
          </a:p>
        </p:txBody>
      </p:sp>
      <p:sp>
        <p:nvSpPr>
          <p:cNvPr id="4" name="Slide Number Placeholder 3"/>
          <p:cNvSpPr>
            <a:spLocks noGrp="1"/>
          </p:cNvSpPr>
          <p:nvPr>
            <p:ph type="sldNum" sz="quarter" idx="10"/>
          </p:nvPr>
        </p:nvSpPr>
        <p:spPr/>
        <p:txBody>
          <a:bodyPr/>
          <a:lstStyle/>
          <a:p>
            <a:fld id="{BD2E4C08-C71C-4723-8B15-50C6015F6144}" type="slidenum">
              <a:rPr lang="en-US" smtClean="0"/>
              <a:t>19</a:t>
            </a:fld>
            <a:endParaRPr lang="en-US"/>
          </a:p>
        </p:txBody>
      </p:sp>
    </p:spTree>
    <p:extLst>
      <p:ext uri="{BB962C8B-B14F-4D97-AF65-F5344CB8AC3E}">
        <p14:creationId xmlns:p14="http://schemas.microsoft.com/office/powerpoint/2010/main" val="583007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a:t>
            </a:fld>
            <a:endParaRPr lang="en-US"/>
          </a:p>
        </p:txBody>
      </p:sp>
    </p:spTree>
    <p:extLst>
      <p:ext uri="{BB962C8B-B14F-4D97-AF65-F5344CB8AC3E}">
        <p14:creationId xmlns:p14="http://schemas.microsoft.com/office/powerpoint/2010/main" val="3219813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20</a:t>
            </a:fld>
            <a:endParaRPr lang="en-US"/>
          </a:p>
        </p:txBody>
      </p:sp>
    </p:spTree>
    <p:extLst>
      <p:ext uri="{BB962C8B-B14F-4D97-AF65-F5344CB8AC3E}">
        <p14:creationId xmlns:p14="http://schemas.microsoft.com/office/powerpoint/2010/main" val="1286643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21</a:t>
            </a:fld>
            <a:endParaRPr lang="en-US"/>
          </a:p>
        </p:txBody>
      </p:sp>
    </p:spTree>
    <p:extLst>
      <p:ext uri="{BB962C8B-B14F-4D97-AF65-F5344CB8AC3E}">
        <p14:creationId xmlns:p14="http://schemas.microsoft.com/office/powerpoint/2010/main" val="999762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Seasonal Variation</a:t>
            </a:r>
          </a:p>
        </p:txBody>
      </p:sp>
      <p:sp>
        <p:nvSpPr>
          <p:cNvPr id="4" name="Slide Number Placeholder 3"/>
          <p:cNvSpPr>
            <a:spLocks noGrp="1"/>
          </p:cNvSpPr>
          <p:nvPr>
            <p:ph type="sldNum" sz="quarter" idx="10"/>
          </p:nvPr>
        </p:nvSpPr>
        <p:spPr/>
        <p:txBody>
          <a:bodyPr/>
          <a:lstStyle/>
          <a:p>
            <a:fld id="{BD2E4C08-C71C-4723-8B15-50C6015F6144}" type="slidenum">
              <a:rPr lang="en-US" smtClean="0"/>
              <a:t>22</a:t>
            </a:fld>
            <a:endParaRPr lang="en-US"/>
          </a:p>
        </p:txBody>
      </p:sp>
    </p:spTree>
    <p:extLst>
      <p:ext uri="{BB962C8B-B14F-4D97-AF65-F5344CB8AC3E}">
        <p14:creationId xmlns:p14="http://schemas.microsoft.com/office/powerpoint/2010/main" val="409723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4C08-C71C-4723-8B15-50C6015F6144}" type="slidenum">
              <a:rPr lang="en-US" smtClean="0"/>
              <a:t>23</a:t>
            </a:fld>
            <a:endParaRPr lang="en-US"/>
          </a:p>
        </p:txBody>
      </p:sp>
    </p:spTree>
    <p:extLst>
      <p:ext uri="{BB962C8B-B14F-4D97-AF65-F5344CB8AC3E}">
        <p14:creationId xmlns:p14="http://schemas.microsoft.com/office/powerpoint/2010/main" val="16001899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Since the capacity of coal generator in the UK is 200 MW, the generation is almost twice the size that of CCGT, but its revenue is ½ that of CCGT.</a:t>
            </a:r>
          </a:p>
        </p:txBody>
      </p:sp>
      <p:sp>
        <p:nvSpPr>
          <p:cNvPr id="4" name="Slide Number Placeholder 3"/>
          <p:cNvSpPr>
            <a:spLocks noGrp="1"/>
          </p:cNvSpPr>
          <p:nvPr>
            <p:ph type="sldNum" sz="quarter" idx="10"/>
          </p:nvPr>
        </p:nvSpPr>
        <p:spPr/>
        <p:txBody>
          <a:bodyPr/>
          <a:lstStyle/>
          <a:p>
            <a:fld id="{BD2E4C08-C71C-4723-8B15-50C6015F6144}" type="slidenum">
              <a:rPr lang="en-US" smtClean="0"/>
              <a:t>24</a:t>
            </a:fld>
            <a:endParaRPr lang="en-US"/>
          </a:p>
        </p:txBody>
      </p:sp>
    </p:spTree>
    <p:extLst>
      <p:ext uri="{BB962C8B-B14F-4D97-AF65-F5344CB8AC3E}">
        <p14:creationId xmlns:p14="http://schemas.microsoft.com/office/powerpoint/2010/main" val="2936098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kern="1200">
                <a:solidFill>
                  <a:schemeClr val="tx1"/>
                </a:solidFill>
                <a:effectLst/>
                <a:latin typeface="+mn-lt"/>
                <a:ea typeface="+mn-ea"/>
                <a:cs typeface="+mn-cs"/>
              </a:rPr>
              <a:t>Clear differerence between STMC for coal and gas </a:t>
            </a:r>
          </a:p>
          <a:p>
            <a:pPr marL="171450" indent="-171450">
              <a:buFont typeface="Arial" panose="020B0604020202020204" pitchFamily="34" charset="0"/>
              <a:buChar char="•"/>
            </a:pPr>
            <a:r>
              <a:rPr lang="en-US" sz="1200" kern="1200">
                <a:solidFill>
                  <a:schemeClr val="tx1"/>
                </a:solidFill>
                <a:effectLst/>
                <a:latin typeface="+mn-lt"/>
                <a:ea typeface="+mn-ea"/>
                <a:cs typeface="+mn-cs"/>
              </a:rPr>
              <a:t>Gas : operating in base-load mode</a:t>
            </a:r>
          </a:p>
          <a:p>
            <a:pPr marL="171450" indent="-171450">
              <a:buFont typeface="Arial" panose="020B0604020202020204" pitchFamily="34" charset="0"/>
              <a:buChar char="•"/>
            </a:pPr>
            <a:r>
              <a:rPr lang="en-US" sz="1200" kern="1200">
                <a:solidFill>
                  <a:schemeClr val="tx1"/>
                </a:solidFill>
                <a:effectLst/>
                <a:latin typeface="+mn-lt"/>
                <a:ea typeface="+mn-ea"/>
                <a:cs typeface="+mn-cs"/>
              </a:rPr>
              <a:t>Coal : out of merit </a:t>
            </a:r>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BD2E4C08-C71C-4723-8B15-50C6015F6144}" type="slidenum">
              <a:rPr lang="en-US" smtClean="0"/>
              <a:t>25</a:t>
            </a:fld>
            <a:endParaRPr lang="en-US"/>
          </a:p>
        </p:txBody>
      </p:sp>
    </p:spTree>
    <p:extLst>
      <p:ext uri="{BB962C8B-B14F-4D97-AF65-F5344CB8AC3E}">
        <p14:creationId xmlns:p14="http://schemas.microsoft.com/office/powerpoint/2010/main" val="10879666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mbria Math" panose="02040503050406030204" pitchFamily="18" charset="0"/>
              </a:rPr>
              <a:t>Coal Production Share dropped more than 60% as compared to 2016</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mbria Math" panose="02040503050406030204" pitchFamily="18" charset="0"/>
              </a:rPr>
              <a:t>Gas stayed the same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atin typeface="Cambria Math" panose="02040503050406030204" pitchFamily="18" charset="0"/>
              </a:rPr>
              <a:t>This shows that the UK is right on the schedule for the retirement of the remaining coal generators by 2025.</a:t>
            </a:r>
            <a:endParaRPr lang="en-US"/>
          </a:p>
        </p:txBody>
      </p:sp>
      <p:sp>
        <p:nvSpPr>
          <p:cNvPr id="4" name="Slide Number Placeholder 3"/>
          <p:cNvSpPr>
            <a:spLocks noGrp="1"/>
          </p:cNvSpPr>
          <p:nvPr>
            <p:ph type="sldNum" sz="quarter" idx="10"/>
          </p:nvPr>
        </p:nvSpPr>
        <p:spPr/>
        <p:txBody>
          <a:bodyPr/>
          <a:lstStyle/>
          <a:p>
            <a:fld id="{BD2E4C08-C71C-4723-8B15-50C6015F6144}" type="slidenum">
              <a:rPr lang="en-US" smtClean="0"/>
              <a:t>26</a:t>
            </a:fld>
            <a:endParaRPr lang="en-US"/>
          </a:p>
        </p:txBody>
      </p:sp>
    </p:spTree>
    <p:extLst>
      <p:ext uri="{BB962C8B-B14F-4D97-AF65-F5344CB8AC3E}">
        <p14:creationId xmlns:p14="http://schemas.microsoft.com/office/powerpoint/2010/main" val="1053263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remaining 14 GW of coal will be retired by 2025</a:t>
            </a:r>
          </a:p>
        </p:txBody>
      </p:sp>
      <p:sp>
        <p:nvSpPr>
          <p:cNvPr id="4" name="Slide Number Placeholder 3"/>
          <p:cNvSpPr>
            <a:spLocks noGrp="1"/>
          </p:cNvSpPr>
          <p:nvPr>
            <p:ph type="sldNum" sz="quarter" idx="10"/>
          </p:nvPr>
        </p:nvSpPr>
        <p:spPr/>
        <p:txBody>
          <a:bodyPr/>
          <a:lstStyle/>
          <a:p>
            <a:fld id="{82869989-EB00-4EE7-BCB5-25BDC5BB29F8}" type="slidenum">
              <a:rPr lang="en-US" smtClean="0"/>
              <a:t>27</a:t>
            </a:fld>
            <a:endParaRPr lang="en-US"/>
          </a:p>
        </p:txBody>
      </p:sp>
    </p:spTree>
    <p:extLst>
      <p:ext uri="{BB962C8B-B14F-4D97-AF65-F5344CB8AC3E}">
        <p14:creationId xmlns:p14="http://schemas.microsoft.com/office/powerpoint/2010/main" val="28770922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28</a:t>
            </a:fld>
            <a:endParaRPr lang="en-US"/>
          </a:p>
        </p:txBody>
      </p:sp>
    </p:spTree>
    <p:extLst>
      <p:ext uri="{BB962C8B-B14F-4D97-AF65-F5344CB8AC3E}">
        <p14:creationId xmlns:p14="http://schemas.microsoft.com/office/powerpoint/2010/main" val="2004071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29</a:t>
            </a:fld>
            <a:endParaRPr lang="en-US"/>
          </a:p>
        </p:txBody>
      </p:sp>
    </p:spTree>
    <p:extLst>
      <p:ext uri="{BB962C8B-B14F-4D97-AF65-F5344CB8AC3E}">
        <p14:creationId xmlns:p14="http://schemas.microsoft.com/office/powerpoint/2010/main" val="334691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a:t>
            </a:fld>
            <a:endParaRPr lang="en-US"/>
          </a:p>
        </p:txBody>
      </p:sp>
    </p:spTree>
    <p:extLst>
      <p:ext uri="{BB962C8B-B14F-4D97-AF65-F5344CB8AC3E}">
        <p14:creationId xmlns:p14="http://schemas.microsoft.com/office/powerpoint/2010/main" val="1868120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Coal and CCGT account for more than 95% of production</a:t>
            </a:r>
          </a:p>
          <a:p>
            <a:pPr marL="171450" indent="-171450">
              <a:buFont typeface="Arial" panose="020B0604020202020204" pitchFamily="34" charset="0"/>
              <a:buChar char="•"/>
            </a:pPr>
            <a:r>
              <a:rPr lang="en-US"/>
              <a:t>Surprisingly, PV actually generates more than 2/3 of the profit. Then Coal and then CCGT</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30</a:t>
            </a:fld>
            <a:endParaRPr lang="en-US"/>
          </a:p>
        </p:txBody>
      </p:sp>
    </p:spTree>
    <p:extLst>
      <p:ext uri="{BB962C8B-B14F-4D97-AF65-F5344CB8AC3E}">
        <p14:creationId xmlns:p14="http://schemas.microsoft.com/office/powerpoint/2010/main" val="40075659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31</a:t>
            </a:fld>
            <a:endParaRPr lang="en-US"/>
          </a:p>
        </p:txBody>
      </p:sp>
    </p:spTree>
    <p:extLst>
      <p:ext uri="{BB962C8B-B14F-4D97-AF65-F5344CB8AC3E}">
        <p14:creationId xmlns:p14="http://schemas.microsoft.com/office/powerpoint/2010/main" val="41733894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32</a:t>
            </a:fld>
            <a:endParaRPr lang="en-US"/>
          </a:p>
        </p:txBody>
      </p:sp>
    </p:spTree>
    <p:extLst>
      <p:ext uri="{BB962C8B-B14F-4D97-AF65-F5344CB8AC3E}">
        <p14:creationId xmlns:p14="http://schemas.microsoft.com/office/powerpoint/2010/main" val="6129996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Explain the base cases</a:t>
                </a:r>
              </a:p>
              <a:p>
                <a:pPr marL="171450" indent="-171450">
                  <a:buFont typeface="Arial" panose="020B0604020202020204" pitchFamily="34" charset="0"/>
                  <a:buChar char="•"/>
                </a:pPr>
                <a:r>
                  <a:rPr lang="en-US"/>
                  <a:t>Explain the indicator (margin)</a:t>
                </a:r>
              </a:p>
              <a:p>
                <a:pPr marL="171450" indent="-171450">
                  <a:buFont typeface="Arial" panose="020B0604020202020204" pitchFamily="34" charset="0"/>
                  <a:buChar char="•"/>
                </a:pPr>
                <a:r>
                  <a:rPr lang="en-US"/>
                  <a:t>2 observations : </a:t>
                </a:r>
              </a:p>
              <a:p>
                <a:pPr marL="628650" lvl="1" indent="-171450">
                  <a:buFont typeface="Arial" panose="020B0604020202020204" pitchFamily="34" charset="0"/>
                  <a:buChar char="•"/>
                </a:pPr>
                <a:r>
                  <a:rPr lang="en-US"/>
                  <a:t>Higher bar </a:t>
                </a:r>
                <a14:m>
                  <m:oMath xmlns:m="http://schemas.openxmlformats.org/officeDocument/2006/math">
                    <m:r>
                      <a:rPr lang="en-US" b="0" i="1" smtClean="0">
                        <a:latin typeface="Cambria Math" panose="02040503050406030204" pitchFamily="18" charset="0"/>
                      </a:rPr>
                      <m:t>→</m:t>
                    </m:r>
                  </m:oMath>
                </a14:m>
                <a:r>
                  <a:rPr lang="en-US"/>
                  <a:t> Higher Profit</a:t>
                </a:r>
              </a:p>
              <a:p>
                <a:pPr marL="628650" lvl="1" indent="-171450">
                  <a:buFont typeface="Arial" panose="020B0604020202020204" pitchFamily="34" charset="0"/>
                  <a:buChar char="•"/>
                </a:pPr>
                <a:r>
                  <a:rPr lang="en-US"/>
                  <a:t>Wider bar </a:t>
                </a:r>
                <a14:m>
                  <m:oMath xmlns:m="http://schemas.openxmlformats.org/officeDocument/2006/math">
                    <m:r>
                      <a:rPr lang="en-US" b="0" i="1" smtClean="0">
                        <a:latin typeface="Cambria Math" panose="02040503050406030204" pitchFamily="18" charset="0"/>
                      </a:rPr>
                      <m:t>→</m:t>
                    </m:r>
                  </m:oMath>
                </a14:m>
                <a:r>
                  <a:rPr lang="en-US"/>
                  <a:t> More</a:t>
                </a:r>
                <a:r>
                  <a:rPr lang="en-US" baseline="0"/>
                  <a:t> exposed to risk </a:t>
                </a:r>
              </a:p>
              <a:p>
                <a:pPr marL="171450" lvl="0" indent="-171450">
                  <a:buFont typeface="Arial" panose="020B0604020202020204" pitchFamily="34" charset="0"/>
                  <a:buChar char="•"/>
                </a:pPr>
                <a:r>
                  <a:rPr lang="en-US" baseline="0"/>
                  <a:t>Results by countries : </a:t>
                </a:r>
              </a:p>
              <a:p>
                <a:pPr marL="628650" lvl="1" indent="-171450">
                  <a:buFont typeface="Arial" panose="020B0604020202020204" pitchFamily="34" charset="0"/>
                  <a:buChar char="•"/>
                </a:pPr>
                <a:r>
                  <a:rPr lang="en-US" baseline="0"/>
                  <a:t>GE : low exposure </a:t>
                </a:r>
                <a14:m>
                  <m:oMath xmlns:m="http://schemas.openxmlformats.org/officeDocument/2006/math">
                    <m:r>
                      <a:rPr lang="en-US" b="0" i="1" baseline="0" smtClean="0">
                        <a:latin typeface="Cambria Math" panose="02040503050406030204" pitchFamily="18" charset="0"/>
                      </a:rPr>
                      <m:t>→</m:t>
                    </m:r>
                  </m:oMath>
                </a14:m>
                <a:r>
                  <a:rPr lang="en-US"/>
                  <a:t> due to low</a:t>
                </a:r>
                <a:r>
                  <a:rPr lang="en-US" baseline="0"/>
                  <a:t> ETS. But also low profit </a:t>
                </a:r>
                <a14:m>
                  <m:oMath xmlns:m="http://schemas.openxmlformats.org/officeDocument/2006/math">
                    <m:r>
                      <a:rPr lang="en-US" b="0" i="1" baseline="0" smtClean="0">
                        <a:latin typeface="Cambria Math" panose="02040503050406030204" pitchFamily="18" charset="0"/>
                      </a:rPr>
                      <m:t>→</m:t>
                    </m:r>
                  </m:oMath>
                </a14:m>
                <a:r>
                  <a:rPr lang="en-US" baseline="0"/>
                  <a:t> low DAM</a:t>
                </a:r>
              </a:p>
              <a:p>
                <a:pPr marL="628650" lvl="1" indent="-171450">
                  <a:buFont typeface="Arial" panose="020B0604020202020204" pitchFamily="34" charset="0"/>
                  <a:buChar char="•"/>
                </a:pPr>
                <a:r>
                  <a:rPr lang="en-US" baseline="0"/>
                  <a:t>UK : high profit but also highly exposed </a:t>
                </a:r>
                <a14:m>
                  <m:oMath xmlns:m="http://schemas.openxmlformats.org/officeDocument/2006/math">
                    <m:r>
                      <a:rPr lang="en-US" b="0" i="1" baseline="0" smtClean="0">
                        <a:latin typeface="Cambria Math" panose="02040503050406030204" pitchFamily="18" charset="0"/>
                      </a:rPr>
                      <m:t>→</m:t>
                    </m:r>
                  </m:oMath>
                </a14:m>
                <a:r>
                  <a:rPr lang="en-US"/>
                  <a:t> due to high CP</a:t>
                </a:r>
                <a:r>
                  <a:rPr lang="en-US" baseline="0"/>
                  <a:t> + high DAM</a:t>
                </a:r>
                <a:endParaRPr lang="en-US"/>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Explain the base cases</a:t>
                </a:r>
              </a:p>
              <a:p>
                <a:pPr marL="171450" indent="-171450">
                  <a:buFont typeface="Arial" panose="020B0604020202020204" pitchFamily="34" charset="0"/>
                  <a:buChar char="•"/>
                </a:pPr>
                <a:r>
                  <a:rPr lang="en-US"/>
                  <a:t>Explain the indicator (margin)</a:t>
                </a:r>
              </a:p>
              <a:p>
                <a:pPr marL="171450" indent="-171450">
                  <a:buFont typeface="Arial" panose="020B0604020202020204" pitchFamily="34" charset="0"/>
                  <a:buChar char="•"/>
                </a:pPr>
                <a:r>
                  <a:rPr lang="en-US"/>
                  <a:t>2 observations : </a:t>
                </a:r>
              </a:p>
              <a:p>
                <a:pPr marL="628650" lvl="1" indent="-171450">
                  <a:buFont typeface="Arial" panose="020B0604020202020204" pitchFamily="34" charset="0"/>
                  <a:buChar char="•"/>
                </a:pPr>
                <a:r>
                  <a:rPr lang="en-US"/>
                  <a:t>Higher bar </a:t>
                </a:r>
                <a:r>
                  <a:rPr lang="en-US" b="0" i="0">
                    <a:latin typeface="Cambria Math" panose="02040503050406030204" pitchFamily="18" charset="0"/>
                  </a:rPr>
                  <a:t>→</a:t>
                </a:r>
                <a:r>
                  <a:rPr lang="en-US"/>
                  <a:t> Higher Profit</a:t>
                </a:r>
              </a:p>
              <a:p>
                <a:pPr marL="628650" lvl="1" indent="-171450">
                  <a:buFont typeface="Arial" panose="020B0604020202020204" pitchFamily="34" charset="0"/>
                  <a:buChar char="•"/>
                </a:pPr>
                <a:r>
                  <a:rPr lang="en-US"/>
                  <a:t>Wider bar </a:t>
                </a:r>
                <a:r>
                  <a:rPr lang="en-US" b="0" i="0">
                    <a:latin typeface="Cambria Math" panose="02040503050406030204" pitchFamily="18" charset="0"/>
                  </a:rPr>
                  <a:t>→</a:t>
                </a:r>
                <a:r>
                  <a:rPr lang="en-US"/>
                  <a:t> More</a:t>
                </a:r>
                <a:r>
                  <a:rPr lang="en-US" baseline="0"/>
                  <a:t> exposed to risk </a:t>
                </a:r>
              </a:p>
              <a:p>
                <a:pPr marL="171450" lvl="0" indent="-171450">
                  <a:buFont typeface="Arial" panose="020B0604020202020204" pitchFamily="34" charset="0"/>
                  <a:buChar char="•"/>
                </a:pPr>
                <a:r>
                  <a:rPr lang="en-US" baseline="0"/>
                  <a:t>Results by countries : </a:t>
                </a:r>
              </a:p>
              <a:p>
                <a:pPr marL="628650" lvl="1" indent="-171450">
                  <a:buFont typeface="Arial" panose="020B0604020202020204" pitchFamily="34" charset="0"/>
                  <a:buChar char="•"/>
                </a:pPr>
                <a:r>
                  <a:rPr lang="en-US" baseline="0"/>
                  <a:t>GE : low exposure </a:t>
                </a:r>
                <a:r>
                  <a:rPr lang="en-US" b="0" i="0" baseline="0">
                    <a:latin typeface="Cambria Math" panose="02040503050406030204" pitchFamily="18" charset="0"/>
                  </a:rPr>
                  <a:t>→</a:t>
                </a:r>
                <a:r>
                  <a:rPr lang="en-US"/>
                  <a:t> due to low</a:t>
                </a:r>
                <a:r>
                  <a:rPr lang="en-US" baseline="0"/>
                  <a:t> ETS. But also low profit </a:t>
                </a:r>
                <a:r>
                  <a:rPr lang="en-US" b="0" i="0" baseline="0">
                    <a:latin typeface="Cambria Math" panose="02040503050406030204" pitchFamily="18" charset="0"/>
                  </a:rPr>
                  <a:t>→</a:t>
                </a:r>
                <a:r>
                  <a:rPr lang="en-US" baseline="0"/>
                  <a:t> low DAM</a:t>
                </a:r>
              </a:p>
              <a:p>
                <a:pPr marL="628650" lvl="1" indent="-171450">
                  <a:buFont typeface="Arial" panose="020B0604020202020204" pitchFamily="34" charset="0"/>
                  <a:buChar char="•"/>
                </a:pPr>
                <a:r>
                  <a:rPr lang="en-US" baseline="0"/>
                  <a:t>UK : high profit but also highly exposed </a:t>
                </a:r>
                <a:r>
                  <a:rPr lang="en-US" b="0" i="0" baseline="0">
                    <a:latin typeface="Cambria Math" panose="02040503050406030204" pitchFamily="18" charset="0"/>
                  </a:rPr>
                  <a:t>→</a:t>
                </a:r>
                <a:r>
                  <a:rPr lang="en-US"/>
                  <a:t> due to high CP</a:t>
                </a:r>
                <a:r>
                  <a:rPr lang="en-US" baseline="0"/>
                  <a:t> + high DAM</a:t>
                </a:r>
                <a:endParaRPr lang="en-US"/>
              </a:p>
            </p:txBody>
          </p:sp>
        </mc:Fallback>
      </mc:AlternateContent>
      <p:sp>
        <p:nvSpPr>
          <p:cNvPr id="4" name="Slide Number Placeholder 3"/>
          <p:cNvSpPr>
            <a:spLocks noGrp="1"/>
          </p:cNvSpPr>
          <p:nvPr>
            <p:ph type="sldNum" sz="quarter" idx="10"/>
          </p:nvPr>
        </p:nvSpPr>
        <p:spPr/>
        <p:txBody>
          <a:bodyPr/>
          <a:lstStyle/>
          <a:p>
            <a:fld id="{82869989-EB00-4EE7-BCB5-25BDC5BB29F8}" type="slidenum">
              <a:rPr lang="en-US" smtClean="0"/>
              <a:t>33</a:t>
            </a:fld>
            <a:endParaRPr lang="en-US"/>
          </a:p>
        </p:txBody>
      </p:sp>
    </p:spTree>
    <p:extLst>
      <p:ext uri="{BB962C8B-B14F-4D97-AF65-F5344CB8AC3E}">
        <p14:creationId xmlns:p14="http://schemas.microsoft.com/office/powerpoint/2010/main" val="1180483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In Germany, coal is still on the left</a:t>
            </a:r>
          </a:p>
          <a:p>
            <a:pPr marL="171450" indent="-171450">
              <a:buFont typeface="Arial" panose="020B0604020202020204" pitchFamily="34" charset="0"/>
              <a:buChar char="•"/>
            </a:pPr>
            <a:r>
              <a:rPr lang="en-US"/>
              <a:t>In the UK, gas replaces coal due to high DAM and CP</a:t>
            </a:r>
          </a:p>
        </p:txBody>
      </p:sp>
      <p:sp>
        <p:nvSpPr>
          <p:cNvPr id="4" name="Slide Number Placeholder 3"/>
          <p:cNvSpPr>
            <a:spLocks noGrp="1"/>
          </p:cNvSpPr>
          <p:nvPr>
            <p:ph type="sldNum" sz="quarter" idx="10"/>
          </p:nvPr>
        </p:nvSpPr>
        <p:spPr/>
        <p:txBody>
          <a:bodyPr/>
          <a:lstStyle/>
          <a:p>
            <a:fld id="{82869989-EB00-4EE7-BCB5-25BDC5BB29F8}" type="slidenum">
              <a:rPr lang="en-US" smtClean="0"/>
              <a:t>34</a:t>
            </a:fld>
            <a:endParaRPr lang="en-US"/>
          </a:p>
        </p:txBody>
      </p:sp>
    </p:spTree>
    <p:extLst>
      <p:ext uri="{BB962C8B-B14F-4D97-AF65-F5344CB8AC3E}">
        <p14:creationId xmlns:p14="http://schemas.microsoft.com/office/powerpoint/2010/main" val="1774436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35</a:t>
            </a:fld>
            <a:endParaRPr lang="en-US"/>
          </a:p>
        </p:txBody>
      </p:sp>
    </p:spTree>
    <p:extLst>
      <p:ext uri="{BB962C8B-B14F-4D97-AF65-F5344CB8AC3E}">
        <p14:creationId xmlns:p14="http://schemas.microsoft.com/office/powerpoint/2010/main" val="35702893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36</a:t>
            </a:fld>
            <a:endParaRPr lang="en-US"/>
          </a:p>
        </p:txBody>
      </p:sp>
    </p:spTree>
    <p:extLst>
      <p:ext uri="{BB962C8B-B14F-4D97-AF65-F5344CB8AC3E}">
        <p14:creationId xmlns:p14="http://schemas.microsoft.com/office/powerpoint/2010/main" val="13841917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37</a:t>
            </a:fld>
            <a:endParaRPr lang="en-US"/>
          </a:p>
        </p:txBody>
      </p:sp>
    </p:spTree>
    <p:extLst>
      <p:ext uri="{BB962C8B-B14F-4D97-AF65-F5344CB8AC3E}">
        <p14:creationId xmlns:p14="http://schemas.microsoft.com/office/powerpoint/2010/main" val="30878650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38</a:t>
            </a:fld>
            <a:endParaRPr lang="en-US"/>
          </a:p>
        </p:txBody>
      </p:sp>
    </p:spTree>
    <p:extLst>
      <p:ext uri="{BB962C8B-B14F-4D97-AF65-F5344CB8AC3E}">
        <p14:creationId xmlns:p14="http://schemas.microsoft.com/office/powerpoint/2010/main" val="25251111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39</a:t>
            </a:fld>
            <a:endParaRPr lang="en-US"/>
          </a:p>
        </p:txBody>
      </p:sp>
    </p:spTree>
    <p:extLst>
      <p:ext uri="{BB962C8B-B14F-4D97-AF65-F5344CB8AC3E}">
        <p14:creationId xmlns:p14="http://schemas.microsoft.com/office/powerpoint/2010/main" val="2205188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i="1" baseline="30000" dirty="0">
                <a:solidFill>
                  <a:schemeClr val="bg2">
                    <a:lumMod val="50000"/>
                  </a:schemeClr>
                </a:solidFill>
                <a:latin typeface="Franklin Gothic Book" panose="020B0503020102020204" pitchFamily="34" charset="0"/>
              </a:rPr>
              <a:t>1 </a:t>
            </a:r>
            <a:r>
              <a:rPr lang="fr-FR" i="1" baseline="0" dirty="0">
                <a:solidFill>
                  <a:schemeClr val="bg2">
                    <a:lumMod val="50000"/>
                  </a:schemeClr>
                </a:solidFill>
                <a:latin typeface="Franklin Gothic Book" panose="020B0503020102020204" pitchFamily="34" charset="0"/>
              </a:rPr>
              <a:t>Source: World</a:t>
            </a:r>
            <a:r>
              <a:rPr lang="fr-FR" i="1" dirty="0">
                <a:solidFill>
                  <a:schemeClr val="bg2">
                    <a:lumMod val="50000"/>
                  </a:schemeClr>
                </a:solidFill>
                <a:latin typeface="Franklin Gothic Book" panose="020B0503020102020204" pitchFamily="34" charset="0"/>
              </a:rPr>
              <a:t> Bank, 2017</a:t>
            </a:r>
            <a:endParaRPr lang="fr-FR" dirty="0"/>
          </a:p>
        </p:txBody>
      </p:sp>
      <p:sp>
        <p:nvSpPr>
          <p:cNvPr id="4" name="Slide Number Placeholder 3"/>
          <p:cNvSpPr>
            <a:spLocks noGrp="1"/>
          </p:cNvSpPr>
          <p:nvPr>
            <p:ph type="sldNum" sz="quarter" idx="10"/>
          </p:nvPr>
        </p:nvSpPr>
        <p:spPr/>
        <p:txBody>
          <a:bodyPr/>
          <a:lstStyle/>
          <a:p>
            <a:fld id="{82869989-EB00-4EE7-BCB5-25BDC5BB29F8}" type="slidenum">
              <a:rPr lang="en-US" smtClean="0"/>
              <a:t>4</a:t>
            </a:fld>
            <a:endParaRPr lang="en-US"/>
          </a:p>
        </p:txBody>
      </p:sp>
    </p:spTree>
    <p:extLst>
      <p:ext uri="{BB962C8B-B14F-4D97-AF65-F5344CB8AC3E}">
        <p14:creationId xmlns:p14="http://schemas.microsoft.com/office/powerpoint/2010/main" val="46540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fontAlgn="ctr"/>
            <a:r>
              <a:rPr lang="en-US" sz="1200" kern="1200" dirty="0">
                <a:solidFill>
                  <a:schemeClr val="tx1"/>
                </a:solidFill>
                <a:effectLst/>
                <a:latin typeface="+mn-lt"/>
                <a:ea typeface="+mn-ea"/>
                <a:cs typeface="+mn-cs"/>
              </a:rPr>
              <a:t>1st scenario : increasing ETS and assumed constant fuel cost</a:t>
            </a:r>
            <a:endParaRPr lang="fr-FR"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Shut down</a:t>
            </a:r>
            <a:endParaRPr lang="fr-FR"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Cleaning coal : reasoning (CCGT is going to benefit from higher ETS, so the only thing that is </a:t>
            </a:r>
            <a:r>
              <a:rPr lang="en-US" sz="1200" kern="1200" dirty="0" err="1">
                <a:solidFill>
                  <a:schemeClr val="tx1"/>
                </a:solidFill>
                <a:effectLst/>
                <a:latin typeface="+mn-lt"/>
                <a:ea typeface="+mn-ea"/>
                <a:cs typeface="+mn-cs"/>
              </a:rPr>
              <a:t>vulnarable</a:t>
            </a:r>
            <a:r>
              <a:rPr lang="en-US" sz="1200" kern="1200" dirty="0">
                <a:solidFill>
                  <a:schemeClr val="tx1"/>
                </a:solidFill>
                <a:effectLst/>
                <a:latin typeface="+mn-lt"/>
                <a:ea typeface="+mn-ea"/>
                <a:cs typeface="+mn-cs"/>
              </a:rPr>
              <a:t> to higher ETS, higher ETS also increases the CO2 emission and the motivation for phasing out coal)</a:t>
            </a:r>
            <a:endParaRPr lang="fr-FR"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Convert into biomass</a:t>
            </a:r>
            <a:endParaRPr lang="fr-FR" sz="1200" kern="1200" dirty="0">
              <a:solidFill>
                <a:schemeClr val="tx1"/>
              </a:solidFill>
              <a:effectLst/>
              <a:latin typeface="+mn-lt"/>
              <a:ea typeface="+mn-ea"/>
              <a:cs typeface="+mn-cs"/>
            </a:endParaRPr>
          </a:p>
          <a:p>
            <a:pPr lvl="0" fontAlgn="ctr"/>
            <a:r>
              <a:rPr lang="en-US" sz="1200" kern="1200" dirty="0">
                <a:solidFill>
                  <a:schemeClr val="tx1"/>
                </a:solidFill>
                <a:effectLst/>
                <a:latin typeface="+mn-lt"/>
                <a:ea typeface="+mn-ea"/>
                <a:cs typeface="+mn-cs"/>
              </a:rPr>
              <a:t>2nd scenario : CFP in the EU </a:t>
            </a:r>
            <a:endParaRPr lang="fr-FR"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Shut down only </a:t>
            </a:r>
            <a:r>
              <a:rPr lang="en-US" sz="1200" kern="1200" dirty="0" err="1">
                <a:solidFill>
                  <a:schemeClr val="tx1"/>
                </a:solidFill>
                <a:effectLst/>
                <a:latin typeface="+mn-lt"/>
                <a:ea typeface="+mn-ea"/>
                <a:cs typeface="+mn-cs"/>
              </a:rPr>
              <a:t>becaue</a:t>
            </a:r>
            <a:r>
              <a:rPr lang="en-US" sz="1200" kern="1200" dirty="0">
                <a:solidFill>
                  <a:schemeClr val="tx1"/>
                </a:solidFill>
                <a:effectLst/>
                <a:latin typeface="+mn-lt"/>
                <a:ea typeface="+mn-ea"/>
                <a:cs typeface="+mn-cs"/>
              </a:rPr>
              <a:t> R&amp;D takes a lot of time, which is not possible with the introduction of CFP</a:t>
            </a:r>
            <a:endParaRPr lang="fr-FR" sz="1200" kern="1200" dirty="0">
              <a:solidFill>
                <a:schemeClr val="tx1"/>
              </a:solidFill>
              <a:effectLst/>
              <a:latin typeface="+mn-lt"/>
              <a:ea typeface="+mn-ea"/>
              <a:cs typeface="+mn-cs"/>
            </a:endParaRPr>
          </a:p>
          <a:p>
            <a:pPr lvl="1" fontAlgn="ctr"/>
            <a:r>
              <a:rPr lang="en-US" sz="1200" kern="1200" dirty="0">
                <a:solidFill>
                  <a:schemeClr val="tx1"/>
                </a:solidFill>
                <a:effectLst/>
                <a:latin typeface="+mn-lt"/>
                <a:ea typeface="+mn-ea"/>
                <a:cs typeface="+mn-cs"/>
              </a:rPr>
              <a:t>Depending on the introduction of the CFP, we would have to decide to transform into cleaner coal or biomass ASAP.</a:t>
            </a:r>
            <a:endParaRPr lang="fr-FR" sz="1200" kern="1200" dirty="0">
              <a:solidFill>
                <a:schemeClr val="tx1"/>
              </a:solidFill>
              <a:effectLst/>
              <a:latin typeface="+mn-lt"/>
              <a:ea typeface="+mn-ea"/>
              <a:cs typeface="+mn-cs"/>
            </a:endParaRPr>
          </a:p>
          <a:p>
            <a:endParaRPr lang="fr-FR" dirty="0"/>
          </a:p>
        </p:txBody>
      </p:sp>
      <p:sp>
        <p:nvSpPr>
          <p:cNvPr id="4" name="Slide Number Placeholder 3"/>
          <p:cNvSpPr>
            <a:spLocks noGrp="1"/>
          </p:cNvSpPr>
          <p:nvPr>
            <p:ph type="sldNum" sz="quarter" idx="10"/>
          </p:nvPr>
        </p:nvSpPr>
        <p:spPr/>
        <p:txBody>
          <a:bodyPr/>
          <a:lstStyle/>
          <a:p>
            <a:fld id="{82869989-EB00-4EE7-BCB5-25BDC5BB29F8}" type="slidenum">
              <a:rPr lang="en-US" smtClean="0"/>
              <a:t>40</a:t>
            </a:fld>
            <a:endParaRPr lang="en-US"/>
          </a:p>
        </p:txBody>
      </p:sp>
    </p:spTree>
    <p:extLst>
      <p:ext uri="{BB962C8B-B14F-4D97-AF65-F5344CB8AC3E}">
        <p14:creationId xmlns:p14="http://schemas.microsoft.com/office/powerpoint/2010/main" val="37349154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41</a:t>
            </a:fld>
            <a:endParaRPr lang="en-US"/>
          </a:p>
        </p:txBody>
      </p:sp>
    </p:spTree>
    <p:extLst>
      <p:ext uri="{BB962C8B-B14F-4D97-AF65-F5344CB8AC3E}">
        <p14:creationId xmlns:p14="http://schemas.microsoft.com/office/powerpoint/2010/main" val="36746415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42</a:t>
            </a:fld>
            <a:endParaRPr lang="en-US"/>
          </a:p>
        </p:txBody>
      </p:sp>
    </p:spTree>
    <p:extLst>
      <p:ext uri="{BB962C8B-B14F-4D97-AF65-F5344CB8AC3E}">
        <p14:creationId xmlns:p14="http://schemas.microsoft.com/office/powerpoint/2010/main" val="25371180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43</a:t>
            </a:fld>
            <a:endParaRPr lang="en-US"/>
          </a:p>
        </p:txBody>
      </p:sp>
    </p:spTree>
    <p:extLst>
      <p:ext uri="{BB962C8B-B14F-4D97-AF65-F5344CB8AC3E}">
        <p14:creationId xmlns:p14="http://schemas.microsoft.com/office/powerpoint/2010/main" val="11689094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44</a:t>
            </a:fld>
            <a:endParaRPr lang="en-US"/>
          </a:p>
        </p:txBody>
      </p:sp>
    </p:spTree>
    <p:extLst>
      <p:ext uri="{BB962C8B-B14F-4D97-AF65-F5344CB8AC3E}">
        <p14:creationId xmlns:p14="http://schemas.microsoft.com/office/powerpoint/2010/main" val="2440826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45</a:t>
            </a:fld>
            <a:endParaRPr lang="en-US"/>
          </a:p>
        </p:txBody>
      </p:sp>
    </p:spTree>
    <p:extLst>
      <p:ext uri="{BB962C8B-B14F-4D97-AF65-F5344CB8AC3E}">
        <p14:creationId xmlns:p14="http://schemas.microsoft.com/office/powerpoint/2010/main" val="41695486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46</a:t>
            </a:fld>
            <a:endParaRPr lang="en-US"/>
          </a:p>
        </p:txBody>
      </p:sp>
    </p:spTree>
    <p:extLst>
      <p:ext uri="{BB962C8B-B14F-4D97-AF65-F5344CB8AC3E}">
        <p14:creationId xmlns:p14="http://schemas.microsoft.com/office/powerpoint/2010/main" val="884355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47</a:t>
            </a:fld>
            <a:endParaRPr lang="en-US"/>
          </a:p>
        </p:txBody>
      </p:sp>
    </p:spTree>
    <p:extLst>
      <p:ext uri="{BB962C8B-B14F-4D97-AF65-F5344CB8AC3E}">
        <p14:creationId xmlns:p14="http://schemas.microsoft.com/office/powerpoint/2010/main" val="203372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48</a:t>
            </a:fld>
            <a:endParaRPr lang="en-US"/>
          </a:p>
        </p:txBody>
      </p:sp>
    </p:spTree>
    <p:extLst>
      <p:ext uri="{BB962C8B-B14F-4D97-AF65-F5344CB8AC3E}">
        <p14:creationId xmlns:p14="http://schemas.microsoft.com/office/powerpoint/2010/main" val="41044982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49</a:t>
            </a:fld>
            <a:endParaRPr lang="en-US"/>
          </a:p>
        </p:txBody>
      </p:sp>
    </p:spTree>
    <p:extLst>
      <p:ext uri="{BB962C8B-B14F-4D97-AF65-F5344CB8AC3E}">
        <p14:creationId xmlns:p14="http://schemas.microsoft.com/office/powerpoint/2010/main" val="863621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This covers the </a:t>
            </a:r>
            <a:r>
              <a:rPr lang="en-US" sz="1200" b="1" i="0" kern="1200" dirty="0">
                <a:solidFill>
                  <a:schemeClr val="tx1"/>
                </a:solidFill>
                <a:effectLst/>
                <a:latin typeface="+mn-lt"/>
                <a:ea typeface="+mn-ea"/>
                <a:cs typeface="+mn-cs"/>
              </a:rPr>
              <a:t>sectors not in the ETS</a:t>
            </a:r>
            <a:r>
              <a:rPr lang="en-US" sz="1200" b="0" i="0" kern="1200" dirty="0">
                <a:solidFill>
                  <a:schemeClr val="tx1"/>
                </a:solidFill>
                <a:effectLst/>
                <a:latin typeface="+mn-lt"/>
                <a:ea typeface="+mn-ea"/>
                <a:cs typeface="+mn-cs"/>
              </a:rPr>
              <a:t> – accounting for some </a:t>
            </a:r>
            <a:r>
              <a:rPr lang="en-US" sz="1200" b="1" i="0" kern="1200" dirty="0">
                <a:solidFill>
                  <a:schemeClr val="tx1"/>
                </a:solidFill>
                <a:effectLst/>
                <a:latin typeface="+mn-lt"/>
                <a:ea typeface="+mn-ea"/>
                <a:cs typeface="+mn-cs"/>
              </a:rPr>
              <a:t>55% of total EU emissions</a:t>
            </a:r>
            <a:r>
              <a:rPr lang="en-US" sz="1200" b="0" i="0" kern="1200" dirty="0">
                <a:solidFill>
                  <a:schemeClr val="tx1"/>
                </a:solidFill>
                <a:effectLst/>
                <a:latin typeface="+mn-lt"/>
                <a:ea typeface="+mn-ea"/>
                <a:cs typeface="+mn-cs"/>
              </a:rPr>
              <a:t> – such as:</a:t>
            </a:r>
          </a:p>
          <a:p>
            <a:r>
              <a:rPr lang="en-US" sz="1200" b="0" i="0" kern="1200" dirty="0">
                <a:solidFill>
                  <a:schemeClr val="tx1"/>
                </a:solidFill>
                <a:effectLst/>
                <a:latin typeface="+mn-lt"/>
                <a:ea typeface="+mn-ea"/>
                <a:cs typeface="+mn-cs"/>
              </a:rPr>
              <a:t>housing</a:t>
            </a:r>
          </a:p>
          <a:p>
            <a:r>
              <a:rPr lang="en-US" sz="1200" b="0" i="0" kern="1200" dirty="0">
                <a:solidFill>
                  <a:schemeClr val="tx1"/>
                </a:solidFill>
                <a:effectLst/>
                <a:latin typeface="+mn-lt"/>
                <a:ea typeface="+mn-ea"/>
                <a:cs typeface="+mn-cs"/>
              </a:rPr>
              <a:t>agriculture</a:t>
            </a:r>
          </a:p>
          <a:p>
            <a:r>
              <a:rPr lang="en-US" sz="1200" b="0" i="0" kern="1200" dirty="0">
                <a:solidFill>
                  <a:schemeClr val="tx1"/>
                </a:solidFill>
                <a:effectLst/>
                <a:latin typeface="+mn-lt"/>
                <a:ea typeface="+mn-ea"/>
                <a:cs typeface="+mn-cs"/>
              </a:rPr>
              <a:t>waste</a:t>
            </a:r>
          </a:p>
          <a:p>
            <a:r>
              <a:rPr lang="en-US" sz="1200" b="0" i="0" kern="1200" dirty="0">
                <a:solidFill>
                  <a:schemeClr val="tx1"/>
                </a:solidFill>
                <a:effectLst/>
                <a:latin typeface="+mn-lt"/>
                <a:ea typeface="+mn-ea"/>
                <a:cs typeface="+mn-cs"/>
              </a:rPr>
              <a:t>transport (excluding aviation).</a:t>
            </a:r>
          </a:p>
          <a:p>
            <a:r>
              <a:rPr lang="en-US" dirty="0"/>
              <a:t>Source: https://ec.europa.eu/clima/policies/strategies/2020_en </a:t>
            </a:r>
            <a:endParaRPr lang="fr-FR" dirty="0"/>
          </a:p>
        </p:txBody>
      </p:sp>
      <p:sp>
        <p:nvSpPr>
          <p:cNvPr id="4" name="Slide Number Placeholder 3"/>
          <p:cNvSpPr>
            <a:spLocks noGrp="1"/>
          </p:cNvSpPr>
          <p:nvPr>
            <p:ph type="sldNum" sz="quarter" idx="10"/>
          </p:nvPr>
        </p:nvSpPr>
        <p:spPr/>
        <p:txBody>
          <a:bodyPr/>
          <a:lstStyle/>
          <a:p>
            <a:fld id="{82869989-EB00-4EE7-BCB5-25BDC5BB29F8}" type="slidenum">
              <a:rPr lang="en-US" smtClean="0"/>
              <a:t>5</a:t>
            </a:fld>
            <a:endParaRPr lang="en-US"/>
          </a:p>
        </p:txBody>
      </p:sp>
    </p:spTree>
    <p:extLst>
      <p:ext uri="{BB962C8B-B14F-4D97-AF65-F5344CB8AC3E}">
        <p14:creationId xmlns:p14="http://schemas.microsoft.com/office/powerpoint/2010/main" val="27554969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50</a:t>
            </a:fld>
            <a:endParaRPr lang="en-US"/>
          </a:p>
        </p:txBody>
      </p:sp>
    </p:spTree>
    <p:extLst>
      <p:ext uri="{BB962C8B-B14F-4D97-AF65-F5344CB8AC3E}">
        <p14:creationId xmlns:p14="http://schemas.microsoft.com/office/powerpoint/2010/main" val="1285778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see that the price in Germany is more flattened out due to the high penetration of renewables </a:t>
            </a:r>
          </a:p>
        </p:txBody>
      </p:sp>
      <p:sp>
        <p:nvSpPr>
          <p:cNvPr id="4" name="Slide Number Placeholder 3"/>
          <p:cNvSpPr>
            <a:spLocks noGrp="1"/>
          </p:cNvSpPr>
          <p:nvPr>
            <p:ph type="sldNum" sz="quarter" idx="10"/>
          </p:nvPr>
        </p:nvSpPr>
        <p:spPr/>
        <p:txBody>
          <a:bodyPr/>
          <a:lstStyle/>
          <a:p>
            <a:fld id="{BD2E4C08-C71C-4723-8B15-50C6015F6144}" type="slidenum">
              <a:rPr lang="en-US" smtClean="0"/>
              <a:t>51</a:t>
            </a:fld>
            <a:endParaRPr lang="en-US"/>
          </a:p>
        </p:txBody>
      </p:sp>
    </p:spTree>
    <p:extLst>
      <p:ext uri="{BB962C8B-B14F-4D97-AF65-F5344CB8AC3E}">
        <p14:creationId xmlns:p14="http://schemas.microsoft.com/office/powerpoint/2010/main" val="1369113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52</a:t>
            </a:fld>
            <a:endParaRPr lang="en-US"/>
          </a:p>
        </p:txBody>
      </p:sp>
    </p:spTree>
    <p:extLst>
      <p:ext uri="{BB962C8B-B14F-4D97-AF65-F5344CB8AC3E}">
        <p14:creationId xmlns:p14="http://schemas.microsoft.com/office/powerpoint/2010/main" val="535896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4C08-C71C-4723-8B15-50C6015F6144}" type="slidenum">
              <a:rPr lang="en-US" smtClean="0"/>
              <a:t>53</a:t>
            </a:fld>
            <a:endParaRPr lang="en-US"/>
          </a:p>
        </p:txBody>
      </p:sp>
    </p:spTree>
    <p:extLst>
      <p:ext uri="{BB962C8B-B14F-4D97-AF65-F5344CB8AC3E}">
        <p14:creationId xmlns:p14="http://schemas.microsoft.com/office/powerpoint/2010/main" val="2817632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D2E4C08-C71C-4723-8B15-50C6015F6144}" type="slidenum">
              <a:rPr lang="en-US" smtClean="0"/>
              <a:t>54</a:t>
            </a:fld>
            <a:endParaRPr lang="en-US"/>
          </a:p>
        </p:txBody>
      </p:sp>
    </p:spTree>
    <p:extLst>
      <p:ext uri="{BB962C8B-B14F-4D97-AF65-F5344CB8AC3E}">
        <p14:creationId xmlns:p14="http://schemas.microsoft.com/office/powerpoint/2010/main" val="2585610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55</a:t>
            </a:fld>
            <a:endParaRPr lang="en-US"/>
          </a:p>
        </p:txBody>
      </p:sp>
    </p:spTree>
    <p:extLst>
      <p:ext uri="{BB962C8B-B14F-4D97-AF65-F5344CB8AC3E}">
        <p14:creationId xmlns:p14="http://schemas.microsoft.com/office/powerpoint/2010/main" val="6122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chemeClr val="bg2">
                    <a:lumMod val="50000"/>
                  </a:schemeClr>
                </a:solidFill>
                <a:latin typeface="Franklin Gothic Book" panose="020B0503020102020204" pitchFamily="34" charset="0"/>
              </a:rPr>
              <a:t>Source 1: UK House of Commons, 2018</a:t>
            </a:r>
          </a:p>
          <a:p>
            <a:pPr marL="0" marR="0" lvl="0" indent="0" algn="l" defTabSz="914400" rtl="0" eaLnBrk="1" fontAlgn="auto" latinLnBrk="0" hangingPunct="1">
              <a:lnSpc>
                <a:spcPct val="100000"/>
              </a:lnSpc>
              <a:spcBef>
                <a:spcPts val="0"/>
              </a:spcBef>
              <a:spcAft>
                <a:spcPts val="0"/>
              </a:spcAft>
              <a:buClrTx/>
              <a:buSzTx/>
              <a:buFontTx/>
              <a:buNone/>
              <a:tabLst/>
              <a:defRPr/>
            </a:pPr>
            <a:r>
              <a:rPr lang="fr-FR" i="1" dirty="0">
                <a:solidFill>
                  <a:schemeClr val="bg2">
                    <a:lumMod val="50000"/>
                  </a:schemeClr>
                </a:solidFill>
                <a:latin typeface="Franklin Gothic Book" panose="020B0503020102020204" pitchFamily="34" charset="0"/>
              </a:rPr>
              <a:t>Source 2: Intercontinental Exchange, 2018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solidFill>
                  <a:schemeClr val="bg2">
                    <a:lumMod val="50000"/>
                  </a:schemeClr>
                </a:solidFill>
                <a:latin typeface="Franklin Gothic Book" panose="020B0503020102020204" pitchFamily="34" charset="0"/>
              </a:rPr>
              <a:t>Source 3: </a:t>
            </a:r>
            <a:r>
              <a:rPr lang="en-US" i="1" dirty="0" err="1">
                <a:solidFill>
                  <a:schemeClr val="bg2">
                    <a:lumMod val="50000"/>
                  </a:schemeClr>
                </a:solidFill>
                <a:latin typeface="Franklin Gothic Book" panose="020B0503020102020204" pitchFamily="34" charset="0"/>
              </a:rPr>
              <a:t>Ecofys</a:t>
            </a:r>
            <a:r>
              <a:rPr lang="en-US" i="1" dirty="0">
                <a:solidFill>
                  <a:schemeClr val="bg2">
                    <a:lumMod val="50000"/>
                  </a:schemeClr>
                </a:solidFill>
                <a:latin typeface="Franklin Gothic Book" panose="020B0503020102020204" pitchFamily="34" charset="0"/>
              </a:rPr>
              <a:t>, 2016 (</a:t>
            </a:r>
            <a:r>
              <a:rPr lang="en-US" dirty="0"/>
              <a:t>The impact of a CO2 levy on the electricity sector)</a:t>
            </a:r>
          </a:p>
          <a:p>
            <a:r>
              <a:rPr lang="en-US" i="1" dirty="0">
                <a:solidFill>
                  <a:schemeClr val="bg2">
                    <a:lumMod val="50000"/>
                  </a:schemeClr>
                </a:solidFill>
                <a:latin typeface="Franklin Gothic Book" panose="020B0503020102020204" pitchFamily="34" charset="0"/>
              </a:rPr>
              <a:t>Source 4:  Sandbag, 2015 (</a:t>
            </a:r>
            <a:r>
              <a:rPr lang="en-US" sz="1200" b="0" i="0" u="none" strike="noStrike" kern="1200" baseline="0" dirty="0">
                <a:solidFill>
                  <a:schemeClr val="tx1"/>
                </a:solidFill>
                <a:latin typeface="+mn-lt"/>
                <a:ea typeface="+mn-ea"/>
                <a:cs typeface="+mn-cs"/>
              </a:rPr>
              <a:t> Carbon price instruments for the Power Sector )</a:t>
            </a:r>
            <a:endParaRPr lang="fr-FR" b="0" i="1" dirty="0">
              <a:solidFill>
                <a:schemeClr val="bg2">
                  <a:lumMod val="50000"/>
                </a:schemeClr>
              </a:solidFill>
              <a:latin typeface="Franklin Gothic Book" panose="020B0503020102020204" pitchFamily="34" charset="0"/>
            </a:endParaRPr>
          </a:p>
          <a:p>
            <a:endParaRPr lang="fr-FR" dirty="0"/>
          </a:p>
        </p:txBody>
      </p:sp>
      <p:sp>
        <p:nvSpPr>
          <p:cNvPr id="4" name="Slide Number Placeholder 3"/>
          <p:cNvSpPr>
            <a:spLocks noGrp="1"/>
          </p:cNvSpPr>
          <p:nvPr>
            <p:ph type="sldNum" sz="quarter" idx="10"/>
          </p:nvPr>
        </p:nvSpPr>
        <p:spPr/>
        <p:txBody>
          <a:bodyPr/>
          <a:lstStyle/>
          <a:p>
            <a:fld id="{82869989-EB00-4EE7-BCB5-25BDC5BB29F8}" type="slidenum">
              <a:rPr lang="en-US" smtClean="0"/>
              <a:t>6</a:t>
            </a:fld>
            <a:endParaRPr lang="en-US"/>
          </a:p>
        </p:txBody>
      </p:sp>
    </p:spTree>
    <p:extLst>
      <p:ext uri="{BB962C8B-B14F-4D97-AF65-F5344CB8AC3E}">
        <p14:creationId xmlns:p14="http://schemas.microsoft.com/office/powerpoint/2010/main" val="1400120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7</a:t>
            </a:fld>
            <a:endParaRPr lang="en-US"/>
          </a:p>
        </p:txBody>
      </p:sp>
    </p:spTree>
    <p:extLst>
      <p:ext uri="{BB962C8B-B14F-4D97-AF65-F5344CB8AC3E}">
        <p14:creationId xmlns:p14="http://schemas.microsoft.com/office/powerpoint/2010/main" val="873146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2869989-EB00-4EE7-BCB5-25BDC5BB29F8}" type="slidenum">
              <a:rPr lang="en-US" smtClean="0"/>
              <a:t>8</a:t>
            </a:fld>
            <a:endParaRPr lang="en-US"/>
          </a:p>
        </p:txBody>
      </p:sp>
    </p:spTree>
    <p:extLst>
      <p:ext uri="{BB962C8B-B14F-4D97-AF65-F5344CB8AC3E}">
        <p14:creationId xmlns:p14="http://schemas.microsoft.com/office/powerpoint/2010/main" val="2522548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a:t>
            </a:r>
            <a:r>
              <a:rPr lang="en-US" baseline="0" dirty="0"/>
              <a:t> O&amp;M cost higher in UK for Fossil?</a:t>
            </a:r>
          </a:p>
          <a:p>
            <a:r>
              <a:rPr lang="en-US" baseline="0" dirty="0"/>
              <a:t>Renewable cost in UK is higher due to the portion of wind power in UK is higher than in GER, also in this case, renewable in GER is using Solar, which obviously the O&amp;M cost is lower.</a:t>
            </a:r>
          </a:p>
          <a:p>
            <a:endParaRPr lang="en-US" baseline="0" dirty="0"/>
          </a:p>
          <a:p>
            <a:r>
              <a:rPr lang="en-US" baseline="0" dirty="0"/>
              <a:t>Why using day ahead market?</a:t>
            </a:r>
          </a:p>
          <a:p>
            <a:r>
              <a:rPr lang="en-US" baseline="0" dirty="0"/>
              <a:t>Where do we get the picture</a:t>
            </a:r>
            <a:endParaRPr lang="en-US" dirty="0"/>
          </a:p>
        </p:txBody>
      </p:sp>
      <p:sp>
        <p:nvSpPr>
          <p:cNvPr id="4" name="Slide Number Placeholder 3"/>
          <p:cNvSpPr>
            <a:spLocks noGrp="1"/>
          </p:cNvSpPr>
          <p:nvPr>
            <p:ph type="sldNum" sz="quarter" idx="10"/>
          </p:nvPr>
        </p:nvSpPr>
        <p:spPr/>
        <p:txBody>
          <a:bodyPr/>
          <a:lstStyle/>
          <a:p>
            <a:fld id="{82869989-EB00-4EE7-BCB5-25BDC5BB29F8}" type="slidenum">
              <a:rPr lang="en-US" smtClean="0"/>
              <a:t>9</a:t>
            </a:fld>
            <a:endParaRPr lang="en-US"/>
          </a:p>
        </p:txBody>
      </p:sp>
    </p:spTree>
    <p:extLst>
      <p:ext uri="{BB962C8B-B14F-4D97-AF65-F5344CB8AC3E}">
        <p14:creationId xmlns:p14="http://schemas.microsoft.com/office/powerpoint/2010/main" val="2473950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293845" y="1909346"/>
            <a:ext cx="9604310" cy="3383280"/>
          </a:xfrm>
        </p:spPr>
        <p:txBody>
          <a:bodyPr anchor="b">
            <a:normAutofit/>
          </a:bodyPr>
          <a:lstStyle>
            <a:lvl1pPr algn="l">
              <a:lnSpc>
                <a:spcPct val="76000"/>
              </a:lnSpc>
              <a:defRPr sz="8000" cap="none"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3845" y="5432564"/>
            <a:ext cx="9604310" cy="457200"/>
          </a:xfrm>
        </p:spPr>
        <p:txBody>
          <a:bodyPr>
            <a:normAutofit/>
          </a:bodyPr>
          <a:lstStyle>
            <a:lvl1pPr marL="0" indent="0" algn="l">
              <a:spcBef>
                <a:spcPts val="0"/>
              </a:spcBef>
              <a:buNone/>
              <a:defRPr sz="2000" b="0">
                <a:solidFill>
                  <a:schemeClr val="accent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09314" y="489856"/>
            <a:ext cx="1687286" cy="530134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9" y="489856"/>
            <a:ext cx="7587344" cy="530134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2FEE2-FF29-4D34-B606-D0D6D33682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r-FR"/>
          </a:p>
        </p:txBody>
      </p:sp>
      <p:sp>
        <p:nvSpPr>
          <p:cNvPr id="3" name="Subtitle 2">
            <a:extLst>
              <a:ext uri="{FF2B5EF4-FFF2-40B4-BE49-F238E27FC236}">
                <a16:creationId xmlns:a16="http://schemas.microsoft.com/office/drawing/2014/main" id="{93CCDDA3-5300-43F9-925C-42356D93D5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r-FR"/>
          </a:p>
        </p:txBody>
      </p:sp>
      <p:sp>
        <p:nvSpPr>
          <p:cNvPr id="4" name="Date Placeholder 3">
            <a:extLst>
              <a:ext uri="{FF2B5EF4-FFF2-40B4-BE49-F238E27FC236}">
                <a16:creationId xmlns:a16="http://schemas.microsoft.com/office/drawing/2014/main" id="{B55F6DD0-E28C-48CC-8309-6E2B167033BF}"/>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D1C6F2A9-1628-4793-996F-ECFE0EADA864}"/>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41B90B97-95F1-47A0-9826-737B61CE1ADF}"/>
              </a:ext>
            </a:extLst>
          </p:cNvPr>
          <p:cNvSpPr>
            <a:spLocks noGrp="1"/>
          </p:cNvSpPr>
          <p:nvPr>
            <p:ph type="sldNum" sz="quarter" idx="12"/>
          </p:nvPr>
        </p:nvSpPr>
        <p:spPr/>
        <p:txBody>
          <a:bodyPr/>
          <a:lstStyle/>
          <a:p>
            <a:fld id="{50C60FF2-BD36-4E92-99C0-10A1F75BBF1C}" type="slidenum">
              <a:rPr lang="fr-FR" smtClean="0"/>
              <a:t>‹#›</a:t>
            </a:fld>
            <a:endParaRPr lang="fr-FR"/>
          </a:p>
        </p:txBody>
      </p:sp>
    </p:spTree>
    <p:extLst>
      <p:ext uri="{BB962C8B-B14F-4D97-AF65-F5344CB8AC3E}">
        <p14:creationId xmlns:p14="http://schemas.microsoft.com/office/powerpoint/2010/main" val="1186891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EDA65-0E77-4BC4-9F25-F3A212D4BDB5}"/>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E4845558-6A1F-433D-A558-A31196E0C35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D0058566-F2F3-4FA9-B49F-C9EF6B94675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08C57CC-5402-410A-BCA6-8B8DBC184F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AC1C4D3-B556-4527-BBE1-3D86500FF24C}"/>
              </a:ext>
            </a:extLst>
          </p:cNvPr>
          <p:cNvSpPr>
            <a:spLocks noGrp="1"/>
          </p:cNvSpPr>
          <p:nvPr>
            <p:ph type="sldNum" sz="quarter" idx="12"/>
          </p:nvPr>
        </p:nvSpPr>
        <p:spPr/>
        <p:txBody>
          <a:bodyPr/>
          <a:lstStyle/>
          <a:p>
            <a:fld id="{E31375A4-56A4-47D6-9801-1991572033F7}" type="slidenum">
              <a:rPr lang="en-US" smtClean="0"/>
              <a:t>‹#›</a:t>
            </a:fld>
            <a:endParaRPr lang="en-US"/>
          </a:p>
        </p:txBody>
      </p:sp>
      <p:sp>
        <p:nvSpPr>
          <p:cNvPr id="7" name="Slide Number Placeholder 5">
            <a:extLst>
              <a:ext uri="{FF2B5EF4-FFF2-40B4-BE49-F238E27FC236}">
                <a16:creationId xmlns:a16="http://schemas.microsoft.com/office/drawing/2014/main" id="{4D4FEDD0-6670-48CE-BF26-99990D7B7389}"/>
              </a:ext>
            </a:extLst>
          </p:cNvPr>
          <p:cNvSpPr txBox="1">
            <a:spLocks/>
          </p:cNvSpPr>
          <p:nvPr userDrawn="1"/>
        </p:nvSpPr>
        <p:spPr>
          <a:xfrm>
            <a:off x="11037151" y="6445126"/>
            <a:ext cx="547041" cy="303699"/>
          </a:xfrm>
          <a:prstGeom prst="rect">
            <a:avLst/>
          </a:prstGeom>
          <a:solidFill>
            <a:schemeClr val="tx1"/>
          </a:solidFill>
        </p:spPr>
        <p:txBody>
          <a:bodyPr vert="horz" lIns="91440" tIns="45720" rIns="91440" bIns="45720" rtlCol="0" anchor="ctr"/>
          <a:lstStyle>
            <a:defPPr>
              <a:defRPr lang="en-US"/>
            </a:defPPr>
            <a:lvl1pPr marL="0" algn="ctr" defTabSz="914400" rtl="0" eaLnBrk="1" latinLnBrk="0" hangingPunct="1">
              <a:defRPr sz="1600" b="1" kern="1200">
                <a:solidFill>
                  <a:schemeClr val="bg1"/>
                </a:solidFill>
                <a:effectLst/>
                <a:latin typeface="Franklin Gothic Book" panose="020B05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20033684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EF4FE-CEFA-44BC-8684-13B5F608E1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r-FR"/>
          </a:p>
        </p:txBody>
      </p:sp>
      <p:sp>
        <p:nvSpPr>
          <p:cNvPr id="3" name="Text Placeholder 2">
            <a:extLst>
              <a:ext uri="{FF2B5EF4-FFF2-40B4-BE49-F238E27FC236}">
                <a16:creationId xmlns:a16="http://schemas.microsoft.com/office/drawing/2014/main" id="{A3F270CB-21A5-47EC-957A-C36C6CC683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16F80C7-A893-4B92-89F1-DFFA2F46C8AD}"/>
              </a:ext>
            </a:extLst>
          </p:cNvPr>
          <p:cNvSpPr>
            <a:spLocks noGrp="1"/>
          </p:cNvSpPr>
          <p:nvPr>
            <p:ph type="dt" sz="half" idx="10"/>
          </p:nvPr>
        </p:nvSpPr>
        <p:spPr/>
        <p:txBody>
          <a:bodyPr/>
          <a:lstStyle/>
          <a:p>
            <a:endParaRPr lang="fr-FR"/>
          </a:p>
        </p:txBody>
      </p:sp>
      <p:sp>
        <p:nvSpPr>
          <p:cNvPr id="5" name="Footer Placeholder 4">
            <a:extLst>
              <a:ext uri="{FF2B5EF4-FFF2-40B4-BE49-F238E27FC236}">
                <a16:creationId xmlns:a16="http://schemas.microsoft.com/office/drawing/2014/main" id="{5C14C33A-E36B-4D6E-AD21-FBABFE39F27E}"/>
              </a:ext>
            </a:extLst>
          </p:cNvPr>
          <p:cNvSpPr>
            <a:spLocks noGrp="1"/>
          </p:cNvSpPr>
          <p:nvPr>
            <p:ph type="ftr" sz="quarter" idx="11"/>
          </p:nvPr>
        </p:nvSpPr>
        <p:spPr/>
        <p:txBody>
          <a:bodyPr/>
          <a:lstStyle/>
          <a:p>
            <a:endParaRPr lang="fr-FR"/>
          </a:p>
        </p:txBody>
      </p:sp>
      <p:sp>
        <p:nvSpPr>
          <p:cNvPr id="6" name="Slide Number Placeholder 5">
            <a:extLst>
              <a:ext uri="{FF2B5EF4-FFF2-40B4-BE49-F238E27FC236}">
                <a16:creationId xmlns:a16="http://schemas.microsoft.com/office/drawing/2014/main" id="{E3FB2D17-506D-4D5E-8ECE-3F612988C161}"/>
              </a:ext>
            </a:extLst>
          </p:cNvPr>
          <p:cNvSpPr>
            <a:spLocks noGrp="1"/>
          </p:cNvSpPr>
          <p:nvPr>
            <p:ph type="sldNum" sz="quarter" idx="12"/>
          </p:nvPr>
        </p:nvSpPr>
        <p:spPr/>
        <p:txBody>
          <a:bodyPr/>
          <a:lstStyle/>
          <a:p>
            <a:fld id="{50C60FF2-BD36-4E92-99C0-10A1F75BBF1C}" type="slidenum">
              <a:rPr lang="fr-FR" smtClean="0"/>
              <a:t>‹#›</a:t>
            </a:fld>
            <a:endParaRPr lang="fr-FR"/>
          </a:p>
        </p:txBody>
      </p:sp>
      <p:grpSp>
        <p:nvGrpSpPr>
          <p:cNvPr id="7" name="Group 6">
            <a:extLst>
              <a:ext uri="{FF2B5EF4-FFF2-40B4-BE49-F238E27FC236}">
                <a16:creationId xmlns:a16="http://schemas.microsoft.com/office/drawing/2014/main" id="{4D1B8702-5023-45D7-A812-8B652C55D033}"/>
              </a:ext>
            </a:extLst>
          </p:cNvPr>
          <p:cNvGrpSpPr/>
          <p:nvPr userDrawn="1"/>
        </p:nvGrpSpPr>
        <p:grpSpPr bwMode="hidden">
          <a:xfrm>
            <a:off x="-1" y="0"/>
            <a:ext cx="12192002" cy="6858000"/>
            <a:chOff x="-1" y="0"/>
            <a:chExt cx="12192002" cy="6858000"/>
          </a:xfrm>
        </p:grpSpPr>
        <p:cxnSp>
          <p:nvCxnSpPr>
            <p:cNvPr id="8" name="Straight Connector 7">
              <a:extLst>
                <a:ext uri="{FF2B5EF4-FFF2-40B4-BE49-F238E27FC236}">
                  <a16:creationId xmlns:a16="http://schemas.microsoft.com/office/drawing/2014/main" id="{9DCB7C23-32C2-4D63-B77C-52442948D877}"/>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162FF06-16A1-4FF9-AE36-B7DD57D50971}"/>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8E55C6F-6323-4CAE-98E4-3DB327329F6E}"/>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F61AF6A-A851-4867-BD35-4DB505A4C4D8}"/>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8FBDE3D-EEAC-428C-BA90-EE074F16AB67}"/>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C06CA01-BE44-4A3E-AAE8-388982C8C4F2}"/>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11C9C84-D668-45E2-B511-30DB6E5A5D88}"/>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35A0C8A-9E40-4A64-8280-D8A5348E3F5D}"/>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E5B749D-9848-4B81-8CF3-5AE9E487869E}"/>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3569871-27D1-4F18-B173-F318F8C3C41D}"/>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F4D104-A334-4DB6-ACCE-7471D531A62D}"/>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1DF3E3A-B87D-4878-8493-5C00D4949FB9}"/>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12E4884-F59E-4B0F-B869-467BA6FFDE7E}"/>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FC95E9F-4106-41A3-ABB9-9EFE98FBB48A}"/>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606D701-6927-4D10-9CFE-69BD791B47FE}"/>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3B4E1B6-CFF8-452B-B0AA-AE88E246F4CA}"/>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26967FA0-53B0-4986-A7E6-30E48F727C2A}"/>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1E3E2DB5-71A2-41D4-B230-5949D4D0E865}"/>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FDCCD4-2792-4216-A7AF-F0F1A283C219}"/>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77745E7-AC98-4046-94ED-2E143811F295}"/>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49AA7F-650F-4197-B1F9-0A3F3ECD3B91}"/>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B0E1DA8-2DA4-4B15-BC71-65BA332924F3}"/>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320F7AC4-3378-4E72-8E94-6243D4D73290}"/>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5067E09C-073A-48B1-A4FF-7351980E8106}"/>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13FA633-4E70-4E3C-B283-00C932EDEDC7}"/>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1190B0-F7AC-4655-B257-9AA1EA59FA71}"/>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F20E45A-F712-40DF-B735-C17E4E59AFEA}"/>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77902084-021E-4C80-B7DC-8C6D317BD91C}"/>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EE3CDDAD-E379-45FC-8D77-253F09E239AE}"/>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672EB879-F144-4AA5-9A36-76386B824B54}"/>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F57FED7-D334-4358-BD60-ED723F6B7F01}"/>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3F49D59-A023-4D75-9BDD-0AC034D39762}"/>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36C0D6B-0388-42BE-843D-216CB0C94B97}"/>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21313EFE-CA86-448F-9569-33D3D458E72B}"/>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66D2E815-5C15-4B41-875B-D80B89EBBD3A}"/>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D845F1E-7B58-4FA2-9EC5-CC8AA50FD0DD}"/>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85121-E39C-4F39-862F-7AFE2A7CB0AE}"/>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A57866F-AB70-482C-941D-BD99E170C66F}"/>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5EC67AD-D40B-4E7C-AA63-5E9519F1F0FD}"/>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0C85C22C-4AA1-4040-B5F8-F67F73FC2BF9}"/>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2F071AA8-8A57-4892-B765-7404FC0B486B}"/>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A7CB8B6-0C64-4948-9270-56FD16D1BC4F}"/>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6FE697E-1C29-4142-85D2-B95464386CE8}"/>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2E7C7C9-7989-4E49-A1D6-C11FCF395CB7}"/>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D21C639-7E25-4DE9-AC9E-3065FF6C414F}"/>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27EBCF07-BA7D-43B8-8AAE-D09D4772FE22}"/>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1078440-3268-41FD-A089-3C8265FEFB66}"/>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66143CF-12CC-4CD2-974C-3F1BB454B36D}"/>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DD729CC-FA98-4560-8E90-21944ACCEBB6}"/>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7217B5A-FB0F-47D8-8465-A2A44E920E02}"/>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B20B40E8-927F-441E-BC14-8A668830D014}"/>
              </a:ext>
            </a:extLst>
          </p:cNvPr>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55563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D1F44-B068-4284-80C6-D55D4E8AC684}"/>
              </a:ext>
            </a:extLst>
          </p:cNvPr>
          <p:cNvSpPr>
            <a:spLocks noGrp="1"/>
          </p:cNvSpPr>
          <p:nvPr>
            <p:ph type="title"/>
          </p:nvPr>
        </p:nvSpPr>
        <p:spPr/>
        <p:txBody>
          <a:bodyPr/>
          <a:lstStyle/>
          <a:p>
            <a:r>
              <a:rPr lang="en-US"/>
              <a:t>Click to edit Master title style</a:t>
            </a:r>
            <a:endParaRPr lang="fr-FR"/>
          </a:p>
        </p:txBody>
      </p:sp>
      <p:sp>
        <p:nvSpPr>
          <p:cNvPr id="3" name="Content Placeholder 2">
            <a:extLst>
              <a:ext uri="{FF2B5EF4-FFF2-40B4-BE49-F238E27FC236}">
                <a16:creationId xmlns:a16="http://schemas.microsoft.com/office/drawing/2014/main" id="{0106E9CE-3A66-46F9-8CD4-4392121847A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Content Placeholder 3">
            <a:extLst>
              <a:ext uri="{FF2B5EF4-FFF2-40B4-BE49-F238E27FC236}">
                <a16:creationId xmlns:a16="http://schemas.microsoft.com/office/drawing/2014/main" id="{54EE4DE2-AC99-41C5-B751-6BE2DCF23D9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Date Placeholder 4">
            <a:extLst>
              <a:ext uri="{FF2B5EF4-FFF2-40B4-BE49-F238E27FC236}">
                <a16:creationId xmlns:a16="http://schemas.microsoft.com/office/drawing/2014/main" id="{6AAC6413-7C59-4976-B97E-42D59A5846B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70371120-93E0-451A-9AA0-9D40E96E6D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321D9C6-EA34-45A3-B287-21F75F63C6F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0871587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7B85-674F-4DA8-AA9C-4C25AA9A7A04}"/>
              </a:ext>
            </a:extLst>
          </p:cNvPr>
          <p:cNvSpPr>
            <a:spLocks noGrp="1"/>
          </p:cNvSpPr>
          <p:nvPr>
            <p:ph type="title"/>
          </p:nvPr>
        </p:nvSpPr>
        <p:spPr>
          <a:xfrm>
            <a:off x="839788" y="365125"/>
            <a:ext cx="10515600" cy="1325563"/>
          </a:xfrm>
        </p:spPr>
        <p:txBody>
          <a:bodyPr/>
          <a:lstStyle/>
          <a:p>
            <a:r>
              <a:rPr lang="en-US"/>
              <a:t>Click to edit Master title style</a:t>
            </a:r>
            <a:endParaRPr lang="fr-FR"/>
          </a:p>
        </p:txBody>
      </p:sp>
      <p:sp>
        <p:nvSpPr>
          <p:cNvPr id="3" name="Text Placeholder 2">
            <a:extLst>
              <a:ext uri="{FF2B5EF4-FFF2-40B4-BE49-F238E27FC236}">
                <a16:creationId xmlns:a16="http://schemas.microsoft.com/office/drawing/2014/main" id="{89330E9F-E6CB-4C30-BB3D-39088BB0FD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F79E40-937A-4CC7-AA2F-ECC403F4B4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5" name="Text Placeholder 4">
            <a:extLst>
              <a:ext uri="{FF2B5EF4-FFF2-40B4-BE49-F238E27FC236}">
                <a16:creationId xmlns:a16="http://schemas.microsoft.com/office/drawing/2014/main" id="{56C803A6-AFAC-4566-AE5D-CDD43903C2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A920942-517D-448D-AA9B-01853820A1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7" name="Date Placeholder 6">
            <a:extLst>
              <a:ext uri="{FF2B5EF4-FFF2-40B4-BE49-F238E27FC236}">
                <a16:creationId xmlns:a16="http://schemas.microsoft.com/office/drawing/2014/main" id="{2CD48497-4DB0-4B79-9036-658E8C1968E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4E72A40C-E484-4F47-804D-D4816103CE2C}"/>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CFCE09E-62C7-4E38-862A-EF542FB323D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853467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D9133-F51E-4D46-9968-DEF966CD9A08}"/>
              </a:ext>
            </a:extLst>
          </p:cNvPr>
          <p:cNvSpPr>
            <a:spLocks noGrp="1"/>
          </p:cNvSpPr>
          <p:nvPr>
            <p:ph type="title"/>
          </p:nvPr>
        </p:nvSpPr>
        <p:spPr/>
        <p:txBody>
          <a:bodyPr/>
          <a:lstStyle/>
          <a:p>
            <a:r>
              <a:rPr lang="en-US"/>
              <a:t>Click to edit Master title style</a:t>
            </a:r>
            <a:endParaRPr lang="fr-FR"/>
          </a:p>
        </p:txBody>
      </p:sp>
      <p:sp>
        <p:nvSpPr>
          <p:cNvPr id="3" name="Date Placeholder 2">
            <a:extLst>
              <a:ext uri="{FF2B5EF4-FFF2-40B4-BE49-F238E27FC236}">
                <a16:creationId xmlns:a16="http://schemas.microsoft.com/office/drawing/2014/main" id="{4CEFB286-E6B3-4CCC-80A9-64498AB53FAF}"/>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7632A79-BE30-4C80-BCA1-30142BB19B6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8E7C2918-3DB0-4F97-B41A-72A681234F48}"/>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330613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F03D6-AD02-4AAF-93F7-9789A1A9D92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67B494D4-0801-4AB4-95EF-E83849DB18B2}"/>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D8AF1AF-E984-4578-966C-DB9B78873E85}"/>
              </a:ext>
            </a:extLst>
          </p:cNvPr>
          <p:cNvSpPr>
            <a:spLocks noGrp="1"/>
          </p:cNvSpPr>
          <p:nvPr>
            <p:ph type="sldNum" sz="quarter" idx="12"/>
          </p:nvPr>
        </p:nvSpPr>
        <p:spPr/>
        <p:txBody>
          <a:bodyPr/>
          <a:lstStyle/>
          <a:p>
            <a:fld id="{E31375A4-56A4-47D6-9801-1991572033F7}" type="slidenum">
              <a:rPr lang="en-US" smtClean="0"/>
              <a:pPr/>
              <a:t>‹#›</a:t>
            </a:fld>
            <a:endParaRPr lang="en-US"/>
          </a:p>
        </p:txBody>
      </p:sp>
      <p:grpSp>
        <p:nvGrpSpPr>
          <p:cNvPr id="5" name="Group 4">
            <a:extLst>
              <a:ext uri="{FF2B5EF4-FFF2-40B4-BE49-F238E27FC236}">
                <a16:creationId xmlns:a16="http://schemas.microsoft.com/office/drawing/2014/main" id="{0D868C3E-4354-428E-B891-2B9447921D4C}"/>
              </a:ext>
            </a:extLst>
          </p:cNvPr>
          <p:cNvGrpSpPr/>
          <p:nvPr userDrawn="1"/>
        </p:nvGrpSpPr>
        <p:grpSpPr bwMode="hidden">
          <a:xfrm>
            <a:off x="-1" y="0"/>
            <a:ext cx="12192002" cy="6858000"/>
            <a:chOff x="-1" y="0"/>
            <a:chExt cx="12192002" cy="6858000"/>
          </a:xfrm>
        </p:grpSpPr>
        <p:cxnSp>
          <p:nvCxnSpPr>
            <p:cNvPr id="6" name="Straight Connector 5">
              <a:extLst>
                <a:ext uri="{FF2B5EF4-FFF2-40B4-BE49-F238E27FC236}">
                  <a16:creationId xmlns:a16="http://schemas.microsoft.com/office/drawing/2014/main" id="{423CBD02-DD24-4290-B953-A25A8BC1A781}"/>
                </a:ext>
              </a:extLst>
            </p:cNvPr>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96DBDDE-31F3-4FE0-AACC-DE41886F4A80}"/>
                </a:ext>
              </a:extLst>
            </p:cNvPr>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AC1A669-6CE1-4A55-B4DE-CC080661EFE1}"/>
                </a:ext>
              </a:extLst>
            </p:cNvPr>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EB691FD-4937-4DB2-9507-2893EBF1FCEB}"/>
                </a:ext>
              </a:extLst>
            </p:cNvPr>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3DCC7A3-B7D2-4C47-A211-7AFAF496D5B5}"/>
                </a:ext>
              </a:extLst>
            </p:cNvPr>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D0AE78D-F22F-4E57-8896-AD67BCAF8F7C}"/>
                </a:ext>
              </a:extLst>
            </p:cNvPr>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1A6D729-7E0B-47E8-B1FF-290A00CDC145}"/>
                </a:ext>
              </a:extLst>
            </p:cNvPr>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890A02-A373-4D94-AC12-00E217555267}"/>
                </a:ext>
              </a:extLst>
            </p:cNvPr>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E647EC4-A217-4497-A42A-3BBE918D7FD9}"/>
                </a:ext>
              </a:extLst>
            </p:cNvPr>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7F60C9E-F79D-440F-81E8-8AEA9688BA95}"/>
                </a:ext>
              </a:extLst>
            </p:cNvPr>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D2E389-BF18-4025-A0A6-2CCEBF60F5F8}"/>
                </a:ext>
              </a:extLst>
            </p:cNvPr>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BB91436-EC44-4042-BE45-AB6DB035FCD1}"/>
                </a:ext>
              </a:extLst>
            </p:cNvPr>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810928F-B710-4EBF-9753-7DE2B4B66962}"/>
                </a:ext>
              </a:extLst>
            </p:cNvPr>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D677C50-D930-45F2-BBBE-D8E0D79B0D90}"/>
                </a:ext>
              </a:extLst>
            </p:cNvPr>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C816BAB-6168-45AE-81DC-639AE9533EDB}"/>
                </a:ext>
              </a:extLst>
            </p:cNvPr>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321AB3-04E8-453D-BE73-A18D8E42D8B9}"/>
                </a:ext>
              </a:extLst>
            </p:cNvPr>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E25BD067-9EAC-4F38-8933-A6CD86FE2542}"/>
                </a:ext>
              </a:extLst>
            </p:cNvPr>
            <p:cNvGrpSpPr/>
            <p:nvPr userDrawn="1"/>
          </p:nvGrpSpPr>
          <p:grpSpPr bwMode="hidden">
            <a:xfrm>
              <a:off x="-1" y="0"/>
              <a:ext cx="12192001" cy="6858000"/>
              <a:chOff x="-1" y="0"/>
              <a:chExt cx="12192001" cy="6858000"/>
            </a:xfrm>
          </p:grpSpPr>
          <p:cxnSp>
            <p:nvCxnSpPr>
              <p:cNvPr id="40" name="Straight Connector 39">
                <a:extLst>
                  <a:ext uri="{FF2B5EF4-FFF2-40B4-BE49-F238E27FC236}">
                    <a16:creationId xmlns:a16="http://schemas.microsoft.com/office/drawing/2014/main" id="{9B60BE7F-A5B3-47F3-A3F9-9093D5D566F8}"/>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BC0B992-6F81-4773-9EA5-F43C7C883B0C}"/>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E655E2E-CD37-4917-8BA8-FE5AB1A8A5FB}"/>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BDDDA80-9B24-4377-B105-2A8A69E96C9F}"/>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6080E9C-4325-40ED-84A7-8036B2F4A842}"/>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351E736-5D0E-41DD-9BF5-4CE29335C51C}"/>
                  </a:ext>
                </a:extLst>
              </p:cNvPr>
              <p:cNvGrpSpPr/>
              <p:nvPr/>
            </p:nvGrpSpPr>
            <p:grpSpPr bwMode="hidden">
              <a:xfrm>
                <a:off x="6327885" y="0"/>
                <a:ext cx="5864115" cy="5898673"/>
                <a:chOff x="6327885" y="0"/>
                <a:chExt cx="5864115" cy="5898673"/>
              </a:xfrm>
            </p:grpSpPr>
            <p:cxnSp>
              <p:nvCxnSpPr>
                <p:cNvPr id="51" name="Straight Connector 50">
                  <a:extLst>
                    <a:ext uri="{FF2B5EF4-FFF2-40B4-BE49-F238E27FC236}">
                      <a16:creationId xmlns:a16="http://schemas.microsoft.com/office/drawing/2014/main" id="{B4F9D59F-A1D7-472A-AE57-DDB656C7794C}"/>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33F56C2-5C79-4FB5-A97A-0A0DA7D3FA53}"/>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9F302EA5-89AF-4C02-A9C9-ACC055617B24}"/>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78AB3B-B229-424C-8E92-44800753A3D3}"/>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393EC83-E0B3-4E91-8E23-396B5D0BBABF}"/>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46" name="Straight Connector 45">
                <a:extLst>
                  <a:ext uri="{FF2B5EF4-FFF2-40B4-BE49-F238E27FC236}">
                    <a16:creationId xmlns:a16="http://schemas.microsoft.com/office/drawing/2014/main" id="{D13738C4-74CB-4066-B713-D4B6875F21E2}"/>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A74051-A714-4063-A2C8-0B43C1DDFF7A}"/>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69353DB6-35E5-4A3D-A567-1835D7522188}"/>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08D763E-387F-4BAD-B09C-78C3CFBC8811}"/>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50EB15F-D87B-46FA-9D41-C00ABCB6202B}"/>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D5E7F167-6520-4D80-A0E2-8225DE0CE5CD}"/>
                </a:ext>
              </a:extLst>
            </p:cNvPr>
            <p:cNvGrpSpPr/>
            <p:nvPr userDrawn="1"/>
          </p:nvGrpSpPr>
          <p:grpSpPr bwMode="hidden">
            <a:xfrm flipH="1">
              <a:off x="0" y="0"/>
              <a:ext cx="12192001" cy="6858000"/>
              <a:chOff x="-1" y="0"/>
              <a:chExt cx="12192001" cy="6858000"/>
            </a:xfrm>
          </p:grpSpPr>
          <p:cxnSp>
            <p:nvCxnSpPr>
              <p:cNvPr id="24" name="Straight Connector 23">
                <a:extLst>
                  <a:ext uri="{FF2B5EF4-FFF2-40B4-BE49-F238E27FC236}">
                    <a16:creationId xmlns:a16="http://schemas.microsoft.com/office/drawing/2014/main" id="{A1E10D44-871F-49E2-BFE8-6E0718A1ADE4}"/>
                  </a:ext>
                </a:extLst>
              </p:cNvPr>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AAF7BEF-1944-4F5B-BBBB-8044087C3752}"/>
                  </a:ext>
                </a:extLst>
              </p:cNvPr>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3F56AC9-AAFE-4BC7-B260-2E48F980C5DB}"/>
                  </a:ext>
                </a:extLst>
              </p:cNvPr>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535F230-A24B-4D67-8695-9CD574853798}"/>
                  </a:ext>
                </a:extLst>
              </p:cNvPr>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B90C702-3CD4-4856-951C-5B4C956EB46D}"/>
                  </a:ext>
                </a:extLst>
              </p:cNvPr>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E03E09E8-9BF7-4D2F-8324-E90DF3567B01}"/>
                  </a:ext>
                </a:extLst>
              </p:cNvPr>
              <p:cNvGrpSpPr/>
              <p:nvPr/>
            </p:nvGrpSpPr>
            <p:grpSpPr bwMode="hidden">
              <a:xfrm>
                <a:off x="6327885" y="0"/>
                <a:ext cx="5864115" cy="5898673"/>
                <a:chOff x="6327885" y="0"/>
                <a:chExt cx="5864115" cy="5898673"/>
              </a:xfrm>
            </p:grpSpPr>
            <p:cxnSp>
              <p:nvCxnSpPr>
                <p:cNvPr id="35" name="Straight Connector 34">
                  <a:extLst>
                    <a:ext uri="{FF2B5EF4-FFF2-40B4-BE49-F238E27FC236}">
                      <a16:creationId xmlns:a16="http://schemas.microsoft.com/office/drawing/2014/main" id="{39495C88-E802-4326-921E-433AC1CE4A2B}"/>
                    </a:ext>
                  </a:extLst>
                </p:cNvPr>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F7D8F91-48D2-4437-832D-7ECD070B1B1B}"/>
                    </a:ext>
                  </a:extLst>
                </p:cNvPr>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DF7E33D-0525-4C01-84E6-FFEF8271FB0B}"/>
                    </a:ext>
                  </a:extLst>
                </p:cNvPr>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14E12F-A74B-49BC-BE1A-95A60C2A108B}"/>
                    </a:ext>
                  </a:extLst>
                </p:cNvPr>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DCFD593-763F-4C11-82BC-9AFF8AFCC4D5}"/>
                    </a:ext>
                  </a:extLst>
                </p:cNvPr>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30" name="Straight Connector 29">
                <a:extLst>
                  <a:ext uri="{FF2B5EF4-FFF2-40B4-BE49-F238E27FC236}">
                    <a16:creationId xmlns:a16="http://schemas.microsoft.com/office/drawing/2014/main" id="{2A182A6F-4484-47BD-BC22-D7B7ADC75A6F}"/>
                  </a:ext>
                </a:extLst>
              </p:cNvPr>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03FA729-C82B-4200-BFB8-3DCEAC041466}"/>
                  </a:ext>
                </a:extLst>
              </p:cNvPr>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65E0529-BBE1-4238-9D01-74EA3EE023C6}"/>
                  </a:ext>
                </a:extLst>
              </p:cNvPr>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DF765CB-A63C-4767-B2C2-F2CE61D2DE86}"/>
                  </a:ext>
                </a:extLst>
              </p:cNvPr>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0E61018-A22E-49AB-8A1B-1868D0FACF2C}"/>
                  </a:ext>
                </a:extLst>
              </p:cNvPr>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40942821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64A2B1-45AF-43FE-965E-C07617BFFB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Content Placeholder 2">
            <a:extLst>
              <a:ext uri="{FF2B5EF4-FFF2-40B4-BE49-F238E27FC236}">
                <a16:creationId xmlns:a16="http://schemas.microsoft.com/office/drawing/2014/main" id="{A0B5956E-2E12-43DB-A3D6-AEAA624AD2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Text Placeholder 3">
            <a:extLst>
              <a:ext uri="{FF2B5EF4-FFF2-40B4-BE49-F238E27FC236}">
                <a16:creationId xmlns:a16="http://schemas.microsoft.com/office/drawing/2014/main" id="{105E4349-FB91-4BC1-959F-C948E126CE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D36395-7F57-4890-A149-9A14EFEEC7C8}"/>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13203937-76A8-4CA0-92D4-995EC0DB6BE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F7D95D4-FFA6-4C6E-887B-29BE34E8863F}"/>
              </a:ext>
            </a:extLst>
          </p:cNvPr>
          <p:cNvSpPr>
            <a:spLocks noGrp="1"/>
          </p:cNvSpPr>
          <p:nvPr>
            <p:ph type="sldNum" sz="quarter" idx="12"/>
          </p:nvPr>
        </p:nvSpPr>
        <p:spPr/>
        <p:txBody>
          <a:bodyPr/>
          <a:lstStyle/>
          <a:p>
            <a:fld id="{E31375A4-56A4-47D6-9801-1991572033F7}" type="slidenum">
              <a:rPr lang="en-US" smtClean="0"/>
              <a:pPr/>
              <a:t>‹#›</a:t>
            </a:fld>
            <a:endParaRPr lang="en-US"/>
          </a:p>
        </p:txBody>
      </p:sp>
      <p:grpSp>
        <p:nvGrpSpPr>
          <p:cNvPr id="8" name="Group 7">
            <a:extLst>
              <a:ext uri="{FF2B5EF4-FFF2-40B4-BE49-F238E27FC236}">
                <a16:creationId xmlns:a16="http://schemas.microsoft.com/office/drawing/2014/main" id="{978A01E5-DAED-4039-9A68-0F6A8AEC2934}"/>
              </a:ext>
            </a:extLst>
          </p:cNvPr>
          <p:cNvGrpSpPr/>
          <p:nvPr userDrawn="1"/>
        </p:nvGrpSpPr>
        <p:grpSpPr bwMode="hidden">
          <a:xfrm>
            <a:off x="-1" y="0"/>
            <a:ext cx="12192002" cy="6858000"/>
            <a:chOff x="-1" y="0"/>
            <a:chExt cx="12192002" cy="6858000"/>
          </a:xfrm>
        </p:grpSpPr>
        <p:cxnSp>
          <p:nvCxnSpPr>
            <p:cNvPr id="9" name="Straight Connector 8">
              <a:extLst>
                <a:ext uri="{FF2B5EF4-FFF2-40B4-BE49-F238E27FC236}">
                  <a16:creationId xmlns:a16="http://schemas.microsoft.com/office/drawing/2014/main" id="{ACF73A98-99B8-47AB-ACE3-2BD94E88CC5A}"/>
                </a:ext>
              </a:extLst>
            </p:cNvPr>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0FD160E-1F32-4C30-B4FE-E1AC2EB9F891}"/>
                </a:ext>
              </a:extLst>
            </p:cNvPr>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4A2B48C-34CB-4E7C-8663-DDA0501E8F91}"/>
                </a:ext>
              </a:extLst>
            </p:cNvPr>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F686B5-952C-4315-AE44-AC10D3058C49}"/>
                </a:ext>
              </a:extLst>
            </p:cNvPr>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E0883F9-ED62-4356-B94B-BD62C8572790}"/>
                </a:ext>
              </a:extLst>
            </p:cNvPr>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B808358-B839-4966-9A7B-3F77443AA89C}"/>
                </a:ext>
              </a:extLst>
            </p:cNvPr>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1D72DFBD-02DC-4E4F-A1AD-38C8204E9BC9}"/>
                </a:ext>
              </a:extLst>
            </p:cNvPr>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BDD8C31-C63C-437F-8A04-72FBC99A9652}"/>
                </a:ext>
              </a:extLst>
            </p:cNvPr>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3A11076-0865-465F-8C8F-4240ACFA70A4}"/>
                </a:ext>
              </a:extLst>
            </p:cNvPr>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858C12-C16B-4DE2-9EC0-6D12AFCFC7B2}"/>
                </a:ext>
              </a:extLst>
            </p:cNvPr>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534F493A-C1E3-4B91-909F-B649B4925706}"/>
                </a:ext>
              </a:extLst>
            </p:cNvPr>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6FDF2DA-4FAB-4102-B0FB-01C7700721BD}"/>
                </a:ext>
              </a:extLst>
            </p:cNvPr>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64E1DD-D469-43FC-A245-48D9894A40F4}"/>
                </a:ext>
              </a:extLst>
            </p:cNvPr>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9449880-8D29-4BE6-8E43-95240C3D9C09}"/>
                </a:ext>
              </a:extLst>
            </p:cNvPr>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42F52C5-8681-4943-B78A-C86810AC345C}"/>
                </a:ext>
              </a:extLst>
            </p:cNvPr>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57F78AC-3EBE-4D55-B1EF-F4FF1EFF4B62}"/>
                </a:ext>
              </a:extLst>
            </p:cNvPr>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1DE05F6-B8FF-49D8-A186-F51928040694}"/>
                </a:ext>
              </a:extLst>
            </p:cNvPr>
            <p:cNvGrpSpPr/>
            <p:nvPr userDrawn="1"/>
          </p:nvGrpSpPr>
          <p:grpSpPr bwMode="hidden">
            <a:xfrm>
              <a:off x="-1" y="0"/>
              <a:ext cx="12192001" cy="6858000"/>
              <a:chOff x="-1" y="0"/>
              <a:chExt cx="12192001" cy="6858000"/>
            </a:xfrm>
          </p:grpSpPr>
          <p:cxnSp>
            <p:nvCxnSpPr>
              <p:cNvPr id="43" name="Straight Connector 42">
                <a:extLst>
                  <a:ext uri="{FF2B5EF4-FFF2-40B4-BE49-F238E27FC236}">
                    <a16:creationId xmlns:a16="http://schemas.microsoft.com/office/drawing/2014/main" id="{D8EC517E-8557-4009-B661-987C8CB05AFA}"/>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0FCD3AC-934D-4D56-A816-C32BE068D2BD}"/>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6E25FBF-D28C-4507-8EB4-3B9F8B34AC18}"/>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F8E701A-D617-406F-8CA2-A97FC45805D5}"/>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8734845-E1DE-466B-B7AA-1ED19B4B9400}"/>
                  </a:ext>
                </a:extLst>
              </p:cNvPr>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FCCAFC1-6913-4821-803A-72055AA3058A}"/>
                  </a:ext>
                </a:extLst>
              </p:cNvPr>
              <p:cNvGrpSpPr/>
              <p:nvPr/>
            </p:nvGrpSpPr>
            <p:grpSpPr bwMode="hidden">
              <a:xfrm>
                <a:off x="6327885" y="0"/>
                <a:ext cx="5864115" cy="5898673"/>
                <a:chOff x="6327885" y="0"/>
                <a:chExt cx="5864115" cy="5898673"/>
              </a:xfrm>
            </p:grpSpPr>
            <p:cxnSp>
              <p:nvCxnSpPr>
                <p:cNvPr id="54" name="Straight Connector 53">
                  <a:extLst>
                    <a:ext uri="{FF2B5EF4-FFF2-40B4-BE49-F238E27FC236}">
                      <a16:creationId xmlns:a16="http://schemas.microsoft.com/office/drawing/2014/main" id="{71C6B4F6-D30F-4FE0-873A-D3F8E85F3C9C}"/>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2651EDF-7108-408B-98A4-BAF5482FBF4D}"/>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A8594C57-9CD1-42B2-9C78-A8387175753C}"/>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F2945519-4E26-4FDA-88D1-514E609D0705}"/>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9251CEE1-C3CA-4591-933D-A5363E10D73F}"/>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a:extLst>
                  <a:ext uri="{FF2B5EF4-FFF2-40B4-BE49-F238E27FC236}">
                    <a16:creationId xmlns:a16="http://schemas.microsoft.com/office/drawing/2014/main" id="{D8D472E2-61F3-4D36-8892-1BA76708AF7A}"/>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C9A4D1-994D-4AD9-9C8C-F274ACC41FF6}"/>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9EF42C6-5386-46E4-A062-390BB50B1D4F}"/>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F6E2BD8-D920-4357-B1DE-02A15921034D}"/>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2D847F6B-3037-430C-A63C-308E71502728}"/>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64DA38A4-B695-4A8E-961B-3BEE075A4E2A}"/>
                </a:ext>
              </a:extLst>
            </p:cNvPr>
            <p:cNvGrpSpPr/>
            <p:nvPr userDrawn="1"/>
          </p:nvGrpSpPr>
          <p:grpSpPr bwMode="hidden">
            <a:xfrm flipH="1">
              <a:off x="0" y="0"/>
              <a:ext cx="12192001" cy="6858000"/>
              <a:chOff x="-1" y="0"/>
              <a:chExt cx="12192001" cy="6858000"/>
            </a:xfrm>
          </p:grpSpPr>
          <p:cxnSp>
            <p:nvCxnSpPr>
              <p:cNvPr id="27" name="Straight Connector 26">
                <a:extLst>
                  <a:ext uri="{FF2B5EF4-FFF2-40B4-BE49-F238E27FC236}">
                    <a16:creationId xmlns:a16="http://schemas.microsoft.com/office/drawing/2014/main" id="{120412DB-E2A8-4017-96C5-D6473629820C}"/>
                  </a:ext>
                </a:extLst>
              </p:cNvPr>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5D1136-463A-4FFB-AD2C-DCDB522D9211}"/>
                  </a:ext>
                </a:extLst>
              </p:cNvPr>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C178038-7FBE-4F9F-A8D1-7CF00DE4F8C2}"/>
                  </a:ext>
                </a:extLst>
              </p:cNvPr>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15ECC61-4CE6-43C9-946D-34A161B5D5BD}"/>
                  </a:ext>
                </a:extLst>
              </p:cNvPr>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F7007EE-E356-4951-91C7-61AADB33A0C2}"/>
                  </a:ext>
                </a:extLst>
              </p:cNvPr>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97FD9F28-34F5-4BAC-8A26-1752C36FFDD1}"/>
                  </a:ext>
                </a:extLst>
              </p:cNvPr>
              <p:cNvGrpSpPr/>
              <p:nvPr/>
            </p:nvGrpSpPr>
            <p:grpSpPr bwMode="hidden">
              <a:xfrm>
                <a:off x="6327885" y="0"/>
                <a:ext cx="5864115" cy="5898673"/>
                <a:chOff x="6327885" y="0"/>
                <a:chExt cx="5864115" cy="5898673"/>
              </a:xfrm>
            </p:grpSpPr>
            <p:cxnSp>
              <p:nvCxnSpPr>
                <p:cNvPr id="38" name="Straight Connector 37">
                  <a:extLst>
                    <a:ext uri="{FF2B5EF4-FFF2-40B4-BE49-F238E27FC236}">
                      <a16:creationId xmlns:a16="http://schemas.microsoft.com/office/drawing/2014/main" id="{3ABFA2BF-99D6-4EE2-87F7-BC3699669F40}"/>
                    </a:ext>
                  </a:extLst>
                </p:cNvPr>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D435E7C-2C1C-4FFF-872C-B28F41F4141E}"/>
                    </a:ext>
                  </a:extLst>
                </p:cNvPr>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1E0456-5AEF-4D47-A279-25560F037288}"/>
                    </a:ext>
                  </a:extLst>
                </p:cNvPr>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E3C9E76-87B5-4819-93F4-298EB3D4F1A8}"/>
                    </a:ext>
                  </a:extLst>
                </p:cNvPr>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055E58B-894B-429F-82C2-0AB090908C0A}"/>
                    </a:ext>
                  </a:extLst>
                </p:cNvPr>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a:extLst>
                  <a:ext uri="{FF2B5EF4-FFF2-40B4-BE49-F238E27FC236}">
                    <a16:creationId xmlns:a16="http://schemas.microsoft.com/office/drawing/2014/main" id="{12FC2CBA-E97A-4F87-BEDC-7D598312D9E6}"/>
                  </a:ext>
                </a:extLst>
              </p:cNvPr>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F5727F3-94AA-4546-9D06-8C867EC55074}"/>
                  </a:ext>
                </a:extLst>
              </p:cNvPr>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772E080-AEBD-4860-BE1B-02D067CE5363}"/>
                  </a:ext>
                </a:extLst>
              </p:cNvPr>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7C866F3-5AEF-41E2-A2DA-F3925BA48C14}"/>
                  </a:ext>
                </a:extLst>
              </p:cNvPr>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1AAA9C0-29BF-4F65-A765-6546E2DBD2C9}"/>
                  </a:ext>
                </a:extLst>
              </p:cNvPr>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59" name="Rectangle 58">
            <a:extLst>
              <a:ext uri="{FF2B5EF4-FFF2-40B4-BE49-F238E27FC236}">
                <a16:creationId xmlns:a16="http://schemas.microsoft.com/office/drawing/2014/main" id="{318CA6F3-01A9-4E41-BC7D-F9A6182296E3}"/>
              </a:ext>
            </a:extLst>
          </p:cNvPr>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86A48A21-0DAF-4A0F-84D0-BF2566D6C642}"/>
              </a:ext>
            </a:extLst>
          </p:cNvPr>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73263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1" y="181293"/>
            <a:ext cx="10974592" cy="714819"/>
          </a:xfrm>
        </p:spPr>
        <p:txBody>
          <a:bodyPr anchor="ctr"/>
          <a:lstStyle>
            <a:lvl1pPr algn="ctr">
              <a:defRPr/>
            </a:lvl1pPr>
          </a:lstStyle>
          <a:p>
            <a:r>
              <a:rPr lang="en-US" dirty="0"/>
              <a:t>Click to edit Master title style</a:t>
            </a:r>
          </a:p>
        </p:txBody>
      </p:sp>
      <p:sp>
        <p:nvSpPr>
          <p:cNvPr id="3" name="Content Placeholder 2"/>
          <p:cNvSpPr>
            <a:spLocks noGrp="1"/>
          </p:cNvSpPr>
          <p:nvPr>
            <p:ph idx="1"/>
          </p:nvPr>
        </p:nvSpPr>
        <p:spPr>
          <a:xfrm>
            <a:off x="609601" y="1097280"/>
            <a:ext cx="10974592" cy="5093207"/>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a:xfrm>
            <a:off x="609601" y="6454271"/>
            <a:ext cx="6128030" cy="222436"/>
          </a:xfrm>
        </p:spPr>
        <p:txBody>
          <a:bodyPr/>
          <a:lstStyle/>
          <a:p>
            <a:endParaRPr lang="en-US" dirty="0"/>
          </a:p>
        </p:txBody>
      </p:sp>
      <p:sp>
        <p:nvSpPr>
          <p:cNvPr id="4" name="Date Placeholder 3"/>
          <p:cNvSpPr>
            <a:spLocks noGrp="1"/>
          </p:cNvSpPr>
          <p:nvPr>
            <p:ph type="dt" sz="half" idx="10"/>
          </p:nvPr>
        </p:nvSpPr>
        <p:spPr>
          <a:xfrm>
            <a:off x="9294042" y="6454271"/>
            <a:ext cx="965946" cy="222436"/>
          </a:xfrm>
        </p:spPr>
        <p:txBody>
          <a:bodyPr/>
          <a:lstStyle/>
          <a:p>
            <a:endParaRPr lang="en-US"/>
          </a:p>
        </p:txBody>
      </p:sp>
      <p:sp>
        <p:nvSpPr>
          <p:cNvPr id="6" name="Slide Number Placeholder 5"/>
          <p:cNvSpPr>
            <a:spLocks noGrp="1"/>
          </p:cNvSpPr>
          <p:nvPr>
            <p:ph type="sldNum" sz="quarter" idx="12"/>
          </p:nvPr>
        </p:nvSpPr>
        <p:spPr>
          <a:xfrm>
            <a:off x="11094719" y="6454270"/>
            <a:ext cx="489473" cy="312289"/>
          </a:xfrm>
        </p:spPr>
        <p:txBody>
          <a:bodyPr anchor="ct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AE43-0FCC-455B-9993-5952237CB01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r-FR"/>
          </a:p>
        </p:txBody>
      </p:sp>
      <p:sp>
        <p:nvSpPr>
          <p:cNvPr id="3" name="Picture Placeholder 2">
            <a:extLst>
              <a:ext uri="{FF2B5EF4-FFF2-40B4-BE49-F238E27FC236}">
                <a16:creationId xmlns:a16="http://schemas.microsoft.com/office/drawing/2014/main" id="{E14A37D4-5399-4398-910A-12C14DF826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a:extLst>
              <a:ext uri="{FF2B5EF4-FFF2-40B4-BE49-F238E27FC236}">
                <a16:creationId xmlns:a16="http://schemas.microsoft.com/office/drawing/2014/main" id="{C48CA724-F723-4263-BD0F-20EC10359D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08A9557-B134-4938-9974-0811AC815099}"/>
              </a:ext>
            </a:extLst>
          </p:cNvPr>
          <p:cNvSpPr>
            <a:spLocks noGrp="1"/>
          </p:cNvSpPr>
          <p:nvPr>
            <p:ph type="dt" sz="half" idx="10"/>
          </p:nvPr>
        </p:nvSpPr>
        <p:spPr/>
        <p:txBody>
          <a:bodyPr/>
          <a:lstStyle/>
          <a:p>
            <a:endParaRPr lang="fr-FR"/>
          </a:p>
        </p:txBody>
      </p:sp>
      <p:sp>
        <p:nvSpPr>
          <p:cNvPr id="6" name="Footer Placeholder 5">
            <a:extLst>
              <a:ext uri="{FF2B5EF4-FFF2-40B4-BE49-F238E27FC236}">
                <a16:creationId xmlns:a16="http://schemas.microsoft.com/office/drawing/2014/main" id="{3E8F78D8-B03F-4F65-AFD3-611488AC3B3C}"/>
              </a:ext>
            </a:extLst>
          </p:cNvPr>
          <p:cNvSpPr>
            <a:spLocks noGrp="1"/>
          </p:cNvSpPr>
          <p:nvPr>
            <p:ph type="ftr" sz="quarter" idx="11"/>
          </p:nvPr>
        </p:nvSpPr>
        <p:spPr/>
        <p:txBody>
          <a:bodyPr/>
          <a:lstStyle/>
          <a:p>
            <a:endParaRPr lang="fr-FR"/>
          </a:p>
        </p:txBody>
      </p:sp>
      <p:sp>
        <p:nvSpPr>
          <p:cNvPr id="7" name="Slide Number Placeholder 6">
            <a:extLst>
              <a:ext uri="{FF2B5EF4-FFF2-40B4-BE49-F238E27FC236}">
                <a16:creationId xmlns:a16="http://schemas.microsoft.com/office/drawing/2014/main" id="{986BA779-3625-41CD-9FEC-41F54E2C4ED3}"/>
              </a:ext>
            </a:extLst>
          </p:cNvPr>
          <p:cNvSpPr>
            <a:spLocks noGrp="1"/>
          </p:cNvSpPr>
          <p:nvPr>
            <p:ph type="sldNum" sz="quarter" idx="12"/>
          </p:nvPr>
        </p:nvSpPr>
        <p:spPr/>
        <p:txBody>
          <a:bodyPr/>
          <a:lstStyle/>
          <a:p>
            <a:fld id="{50C60FF2-BD36-4E92-99C0-10A1F75BBF1C}" type="slidenum">
              <a:rPr lang="fr-FR" smtClean="0"/>
              <a:t>‹#›</a:t>
            </a:fld>
            <a:endParaRPr lang="fr-FR"/>
          </a:p>
        </p:txBody>
      </p:sp>
    </p:spTree>
    <p:extLst>
      <p:ext uri="{BB962C8B-B14F-4D97-AF65-F5344CB8AC3E}">
        <p14:creationId xmlns:p14="http://schemas.microsoft.com/office/powerpoint/2010/main" val="36598156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B1E4E-8F2A-4913-9593-356C7839C52C}"/>
              </a:ext>
            </a:extLst>
          </p:cNvPr>
          <p:cNvSpPr>
            <a:spLocks noGrp="1"/>
          </p:cNvSpPr>
          <p:nvPr>
            <p:ph type="title"/>
          </p:nvPr>
        </p:nvSpPr>
        <p:spPr/>
        <p:txBody>
          <a:bodyPr/>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CCC64537-1B1E-4EC2-A886-320AF2BC6F5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239623AB-62C3-4865-9F7C-5DFD9BF5A60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817AD1E-0F00-487F-AF80-402EA66488A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851DF27-76E5-49DF-A377-D292CA6112A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04236038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33EC9A-14B4-4CE5-878B-17A751B5F7B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fr-FR"/>
          </a:p>
        </p:txBody>
      </p:sp>
      <p:sp>
        <p:nvSpPr>
          <p:cNvPr id="3" name="Vertical Text Placeholder 2">
            <a:extLst>
              <a:ext uri="{FF2B5EF4-FFF2-40B4-BE49-F238E27FC236}">
                <a16:creationId xmlns:a16="http://schemas.microsoft.com/office/drawing/2014/main" id="{CC98AEDA-70C8-4A93-9C83-5D24BC2C4B7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45D339BF-9655-4FF5-86FB-C6B190806BE0}"/>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36F94EE-5003-4877-ADEC-7FE59438060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048DEF-22DF-4BD4-A964-8FF301081B2D}"/>
              </a:ext>
            </a:extLst>
          </p:cNvPr>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6231380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95400" y="2541573"/>
            <a:ext cx="9601200" cy="2743200"/>
          </a:xfrm>
        </p:spPr>
        <p:txBody>
          <a:bodyPr anchor="b">
            <a:normAutofit/>
          </a:bodyPr>
          <a:lstStyle>
            <a:lvl1pPr>
              <a:lnSpc>
                <a:spcPct val="85000"/>
              </a:lnSpc>
              <a:defRPr sz="6000" cap="none"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400" y="5431536"/>
            <a:ext cx="9601200" cy="457200"/>
          </a:xfrm>
        </p:spPr>
        <p:txBody>
          <a:bodyPr>
            <a:normAutofit/>
          </a:bodyPr>
          <a:lstStyle>
            <a:lvl1pPr marL="0" indent="0">
              <a:spcBef>
                <a:spcPts val="0"/>
              </a:spcBef>
              <a:buNone/>
              <a:defRPr sz="2000" b="0">
                <a:solidFill>
                  <a:schemeClr val="tx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cxnSp>
        <p:nvCxnSpPr>
          <p:cNvPr id="58" name="Straight Connector 57"/>
          <p:cNvCxnSpPr/>
          <p:nvPr userDrawn="1"/>
        </p:nvCxnSpPr>
        <p:spPr>
          <a:xfrm>
            <a:off x="1295400" y="5294175"/>
            <a:ext cx="9601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Slide Number Placeholder 5">
            <a:extLst>
              <a:ext uri="{FF2B5EF4-FFF2-40B4-BE49-F238E27FC236}">
                <a16:creationId xmlns:a16="http://schemas.microsoft.com/office/drawing/2014/main" id="{B0AD55CC-04BC-42BA-B2AA-F6EC744AE204}"/>
              </a:ext>
            </a:extLst>
          </p:cNvPr>
          <p:cNvSpPr>
            <a:spLocks noGrp="1"/>
          </p:cNvSpPr>
          <p:nvPr>
            <p:ph type="sldNum" sz="quarter" idx="4"/>
          </p:nvPr>
        </p:nvSpPr>
        <p:spPr>
          <a:xfrm>
            <a:off x="11037151" y="6445126"/>
            <a:ext cx="547041" cy="303699"/>
          </a:xfrm>
          <a:prstGeom prst="rect">
            <a:avLst/>
          </a:prstGeom>
          <a:solidFill>
            <a:schemeClr val="tx1"/>
          </a:solidFill>
        </p:spPr>
        <p:txBody>
          <a:bodyPr vert="horz" lIns="91440" tIns="45720" rIns="91440" bIns="45720" rtlCol="0" anchor="ctr"/>
          <a:lstStyle>
            <a:lvl1pPr algn="ctr">
              <a:defRPr sz="1600" b="1">
                <a:solidFill>
                  <a:schemeClr val="bg1"/>
                </a:solidFill>
                <a:effectLst/>
                <a:latin typeface="Franklin Gothic Book" panose="020B0503020102020204" pitchFamily="34" charset="0"/>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3506778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954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981199"/>
            <a:ext cx="4572000" cy="3810001"/>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24600" y="1818322"/>
            <a:ext cx="4572000" cy="641350"/>
          </a:xfrm>
        </p:spPr>
        <p:txBody>
          <a:bodyPr anchor="ctr">
            <a:normAutofit/>
          </a:bodyPr>
          <a:lstStyle>
            <a:lvl1pPr marL="0" indent="0">
              <a:spcBef>
                <a:spcPts val="0"/>
              </a:spcBef>
              <a:buNone/>
              <a:defRPr sz="20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324600" y="2503713"/>
            <a:ext cx="4572000" cy="3287487"/>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dirty="0"/>
          </a:p>
        </p:txBody>
      </p:sp>
      <p:sp>
        <p:nvSpPr>
          <p:cNvPr id="7" name="Date Placeholder 6"/>
          <p:cNvSpPr>
            <a:spLocks noGrp="1"/>
          </p:cNvSpPr>
          <p:nvPr>
            <p:ph type="dt" sz="half" idx="10"/>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US" dirty="0"/>
          </a:p>
        </p:txBody>
      </p:sp>
      <p:sp>
        <p:nvSpPr>
          <p:cNvPr id="3" name="Date Placeholder 2"/>
          <p:cNvSpPr>
            <a:spLocks noGrp="1"/>
          </p:cNvSpPr>
          <p:nvPr>
            <p:ph type="dt" sz="half" idx="10"/>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161" name="Group 160"/>
          <p:cNvGrpSpPr/>
          <p:nvPr userDrawn="1"/>
        </p:nvGrpSpPr>
        <p:grpSpPr bwMode="hidden">
          <a:xfrm>
            <a:off x="-1" y="0"/>
            <a:ext cx="12192002" cy="6858000"/>
            <a:chOff x="-1" y="0"/>
            <a:chExt cx="12192002" cy="6858000"/>
          </a:xfrm>
        </p:grpSpPr>
        <p:cxnSp>
          <p:nvCxnSpPr>
            <p:cNvPr id="162" name="Straight Connector 161"/>
            <p:cNvCxnSpPr/>
            <p:nvPr/>
          </p:nvCxnSpPr>
          <p:spPr bwMode="hidden">
            <a:xfrm>
              <a:off x="61019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bwMode="hidden">
            <a:xfrm>
              <a:off x="182933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bwMode="hidden">
            <a:xfrm>
              <a:off x="304847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bwMode="hidden">
            <a:xfrm>
              <a:off x="426760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bwMode="hidden">
            <a:xfrm>
              <a:off x="548674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p:nvPr/>
          </p:nvCxnSpPr>
          <p:spPr bwMode="hidden">
            <a:xfrm>
              <a:off x="6705884"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p:nvPr/>
          </p:nvCxnSpPr>
          <p:spPr bwMode="hidden">
            <a:xfrm>
              <a:off x="7925022"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p:nvPr/>
          </p:nvCxnSpPr>
          <p:spPr bwMode="hidden">
            <a:xfrm>
              <a:off x="9144160"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p:cNvCxnSpPr/>
            <p:nvPr/>
          </p:nvCxnSpPr>
          <p:spPr bwMode="hidden">
            <a:xfrm>
              <a:off x="10363298"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bwMode="hidden">
            <a:xfrm>
              <a:off x="11582436" y="0"/>
              <a:ext cx="0"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bwMode="hidden">
            <a:xfrm>
              <a:off x="2819" y="38648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bwMode="hidden">
            <a:xfrm>
              <a:off x="2819" y="1611181"/>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bwMode="hidden">
            <a:xfrm>
              <a:off x="2819" y="2835877"/>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bwMode="hidden">
            <a:xfrm>
              <a:off x="2819" y="4060573"/>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bwMode="hidden">
            <a:xfrm>
              <a:off x="2819" y="5285269"/>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bwMode="hidden">
            <a:xfrm>
              <a:off x="2819" y="6509965"/>
              <a:ext cx="12188952" cy="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78" name="Group 177"/>
            <p:cNvGrpSpPr/>
            <p:nvPr userDrawn="1"/>
          </p:nvGrpSpPr>
          <p:grpSpPr bwMode="hidden">
            <a:xfrm>
              <a:off x="-1" y="0"/>
              <a:ext cx="12192001" cy="6858000"/>
              <a:chOff x="-1" y="0"/>
              <a:chExt cx="12192001" cy="6858000"/>
            </a:xfrm>
          </p:grpSpPr>
          <p:cxnSp>
            <p:nvCxnSpPr>
              <p:cNvPr id="196" name="Straight Connector 195"/>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201" name="Group 200"/>
              <p:cNvGrpSpPr/>
              <p:nvPr/>
            </p:nvGrpSpPr>
            <p:grpSpPr bwMode="hidden">
              <a:xfrm>
                <a:off x="6327885" y="0"/>
                <a:ext cx="5864115" cy="5898673"/>
                <a:chOff x="6327885" y="0"/>
                <a:chExt cx="5864115" cy="5898673"/>
              </a:xfrm>
            </p:grpSpPr>
            <p:cxnSp>
              <p:nvCxnSpPr>
                <p:cNvPr id="207" name="Straight Connector 206"/>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202" name="Straight Connector 201"/>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p:cNvGrpSpPr/>
            <p:nvPr userDrawn="1"/>
          </p:nvGrpSpPr>
          <p:grpSpPr bwMode="hidden">
            <a:xfrm flipH="1">
              <a:off x="0" y="0"/>
              <a:ext cx="12192001" cy="6858000"/>
              <a:chOff x="-1" y="0"/>
              <a:chExt cx="12192001" cy="6858000"/>
            </a:xfrm>
          </p:grpSpPr>
          <p:cxnSp>
            <p:nvCxnSpPr>
              <p:cNvPr id="180" name="Straight Connector 179"/>
              <p:cNvCxnSpPr/>
              <p:nvPr/>
            </p:nvCxnSpPr>
            <p:spPr bwMode="hidden">
              <a:xfrm>
                <a:off x="225425"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bwMode="hidden">
              <a:xfrm>
                <a:off x="1449154"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bwMode="hidden">
              <a:xfrm>
                <a:off x="266598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bwMode="hidden">
              <a:xfrm>
                <a:off x="3885119"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bwMode="hidden">
              <a:xfrm>
                <a:off x="5106502" y="0"/>
                <a:ext cx="6815931" cy="6858000"/>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nvGrpSpPr>
              <p:cNvPr id="185" name="Group 184"/>
              <p:cNvGrpSpPr/>
              <p:nvPr/>
            </p:nvGrpSpPr>
            <p:grpSpPr bwMode="hidden">
              <a:xfrm>
                <a:off x="6327885" y="0"/>
                <a:ext cx="5864115" cy="5898673"/>
                <a:chOff x="6327885" y="0"/>
                <a:chExt cx="5864115" cy="5898673"/>
              </a:xfrm>
            </p:grpSpPr>
            <p:cxnSp>
              <p:nvCxnSpPr>
                <p:cNvPr id="191" name="Straight Connector 190"/>
                <p:cNvCxnSpPr/>
                <p:nvPr/>
              </p:nvCxnSpPr>
              <p:spPr bwMode="hidden">
                <a:xfrm>
                  <a:off x="6327885" y="0"/>
                  <a:ext cx="5864115" cy="5898673"/>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p:nvPr/>
              </p:nvCxnSpPr>
              <p:spPr bwMode="hidden">
                <a:xfrm>
                  <a:off x="7549268" y="0"/>
                  <a:ext cx="4642732" cy="467242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p:cNvCxnSpPr/>
                <p:nvPr/>
              </p:nvCxnSpPr>
              <p:spPr bwMode="hidden">
                <a:xfrm>
                  <a:off x="8772997" y="0"/>
                  <a:ext cx="3419003" cy="34567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bwMode="hidden">
                <a:xfrm>
                  <a:off x="9982200" y="0"/>
                  <a:ext cx="2209800" cy="222646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p:nvPr/>
              </p:nvCxnSpPr>
              <p:spPr bwMode="hidden">
                <a:xfrm>
                  <a:off x="11199019" y="0"/>
                  <a:ext cx="992981" cy="1002506"/>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p:nvPr/>
            </p:nvCxnSpPr>
            <p:spPr bwMode="hidden">
              <a:xfrm flipH="1" flipV="1">
                <a:off x="-1" y="1012053"/>
                <a:ext cx="5828811" cy="58459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bwMode="hidden">
              <a:xfrm flipH="1" flipV="1">
                <a:off x="-1" y="2227340"/>
                <a:ext cx="4614781" cy="4630658"/>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bwMode="hidden">
              <a:xfrm flipH="1" flipV="1">
                <a:off x="-1" y="3432149"/>
                <a:ext cx="3398419" cy="3425849"/>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bwMode="hidden">
              <a:xfrm flipH="1" flipV="1">
                <a:off x="-1" y="4651431"/>
                <a:ext cx="2196496" cy="2206567"/>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p:cNvCxnSpPr/>
              <p:nvPr/>
            </p:nvCxnSpPr>
            <p:spPr bwMode="hidden">
              <a:xfrm flipH="1" flipV="1">
                <a:off x="-1" y="5864453"/>
                <a:ext cx="987003" cy="993545"/>
              </a:xfrm>
              <a:prstGeom prst="line">
                <a:avLst/>
              </a:prstGeom>
              <a:ln>
                <a:solidFill>
                  <a:schemeClr val="bg1">
                    <a:lumMod val="85000"/>
                    <a:alpha val="30000"/>
                  </a:schemeClr>
                </a:solidFill>
              </a:ln>
            </p:spPr>
            <p:style>
              <a:lnRef idx="1">
                <a:schemeClr val="accent1"/>
              </a:lnRef>
              <a:fillRef idx="0">
                <a:schemeClr val="accent1"/>
              </a:fillRef>
              <a:effectRef idx="0">
                <a:schemeClr val="accent1"/>
              </a:effectRef>
              <a:fontRef idx="minor">
                <a:schemeClr val="tx1"/>
              </a:fontRef>
            </p:style>
          </p:cxnSp>
        </p:grpSp>
      </p:grpSp>
      <p:sp>
        <p:nvSpPr>
          <p:cNvPr id="213" name="Footer Placeholder 212"/>
          <p:cNvSpPr>
            <a:spLocks noGrp="1"/>
          </p:cNvSpPr>
          <p:nvPr>
            <p:ph type="ftr" sz="quarter" idx="11"/>
          </p:nvPr>
        </p:nvSpPr>
        <p:spPr/>
        <p:txBody>
          <a:bodyPr/>
          <a:lstStyle/>
          <a:p>
            <a:endParaRPr lang="en-US" dirty="0"/>
          </a:p>
        </p:txBody>
      </p:sp>
      <p:sp>
        <p:nvSpPr>
          <p:cNvPr id="212" name="Date Placeholder 211"/>
          <p:cNvSpPr>
            <a:spLocks noGrp="1"/>
          </p:cNvSpPr>
          <p:nvPr>
            <p:ph type="dt" sz="half" idx="10"/>
          </p:nvPr>
        </p:nvSpPr>
        <p:spPr/>
        <p:txBody>
          <a:bodyPr/>
          <a:lstStyle/>
          <a:p>
            <a:endParaRPr lang="en-US"/>
          </a:p>
        </p:txBody>
      </p:sp>
      <p:sp>
        <p:nvSpPr>
          <p:cNvPr id="214" name="Slide Number Placeholder 21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9" name="Group 8"/>
          <p:cNvGrpSpPr/>
          <p:nvPr userDrawn="1"/>
        </p:nvGrpSpPr>
        <p:grpSpPr bwMode="hidden">
          <a:xfrm>
            <a:off x="-1" y="0"/>
            <a:ext cx="12192002" cy="6858000"/>
            <a:chOff x="-1" y="0"/>
            <a:chExt cx="12192002" cy="6858000"/>
          </a:xfrm>
        </p:grpSpPr>
        <p:cxnSp>
          <p:nvCxnSpPr>
            <p:cNvPr id="10" name="Straight Connector 9"/>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userDrawn="1"/>
          </p:nvGrpSpPr>
          <p:grpSpPr bwMode="hidden">
            <a:xfrm>
              <a:off x="-1" y="0"/>
              <a:ext cx="12192001" cy="6858000"/>
              <a:chOff x="-1" y="0"/>
              <a:chExt cx="12192001" cy="6858000"/>
            </a:xfrm>
          </p:grpSpPr>
          <p:cxnSp>
            <p:nvCxnSpPr>
              <p:cNvPr id="44" name="Straight Connector 43"/>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bwMode="hidden">
              <a:xfrm>
                <a:off x="6327885" y="0"/>
                <a:ext cx="5864115" cy="5898673"/>
                <a:chOff x="6327885" y="0"/>
                <a:chExt cx="5864115" cy="5898673"/>
              </a:xfrm>
            </p:grpSpPr>
            <p:cxnSp>
              <p:nvCxnSpPr>
                <p:cNvPr id="55" name="Straight Connector 54"/>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49"/>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userDrawn="1"/>
          </p:nvGrpSpPr>
          <p:grpSpPr bwMode="hidden">
            <a:xfrm flipH="1">
              <a:off x="0" y="0"/>
              <a:ext cx="12192001" cy="6858000"/>
              <a:chOff x="-1" y="0"/>
              <a:chExt cx="12192001" cy="6858000"/>
            </a:xfrm>
          </p:grpSpPr>
          <p:cxnSp>
            <p:nvCxnSpPr>
              <p:cNvPr id="28" name="Straight Connector 27"/>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3" name="Group 32"/>
              <p:cNvGrpSpPr/>
              <p:nvPr/>
            </p:nvGrpSpPr>
            <p:grpSpPr bwMode="hidden">
              <a:xfrm>
                <a:off x="6327885" y="0"/>
                <a:ext cx="5864115" cy="5898673"/>
                <a:chOff x="6327885" y="0"/>
                <a:chExt cx="5864115" cy="5898673"/>
              </a:xfrm>
            </p:grpSpPr>
            <p:cxnSp>
              <p:nvCxnSpPr>
                <p:cNvPr id="39" name="Straight Connector 38"/>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4" name="Straight Connector 33"/>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7" name="Rectangle 6"/>
          <p:cNvSpPr/>
          <p:nvPr userDrawn="1"/>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13152" y="571500"/>
            <a:ext cx="3657600" cy="2197100"/>
          </a:xfrm>
        </p:spPr>
        <p:txBody>
          <a:bodyPr anchor="b">
            <a:normAutofit/>
          </a:bodyPr>
          <a:lstStyle>
            <a:lvl1pPr>
              <a:defRPr sz="26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43197" y="571500"/>
            <a:ext cx="6217920" cy="57150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913152" y="2995012"/>
            <a:ext cx="3657600" cy="2285950"/>
          </a:xfrm>
        </p:spPr>
        <p:txBody>
          <a:bodyPr>
            <a:normAutofit/>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cxnSp>
        <p:nvCxnSpPr>
          <p:cNvPr id="60" name="Straight Connector 59"/>
          <p:cNvCxnSpPr/>
          <p:nvPr userDrawn="1"/>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Footer Placeholder 5"/>
          <p:cNvSpPr>
            <a:spLocks noGrp="1"/>
          </p:cNvSpPr>
          <p:nvPr>
            <p:ph type="ftr" sz="quarter" idx="11"/>
          </p:nvPr>
        </p:nvSpPr>
        <p:spPr/>
        <p:txBody>
          <a:bodyPr/>
          <a:lstStyle/>
          <a:p>
            <a:endParaRPr lang="en-US" dirty="0"/>
          </a:p>
        </p:txBody>
      </p:sp>
      <p:sp>
        <p:nvSpPr>
          <p:cNvPr id="5" name="Date Placeholder 4"/>
          <p:cNvSpPr>
            <a:spLocks noGrp="1"/>
          </p:cNvSpPr>
          <p:nvPr>
            <p:ph type="dt" sz="half" idx="10"/>
          </p:nvPr>
        </p:nvSpPr>
        <p:spPr/>
        <p:txBody>
          <a:bodyPr/>
          <a:lstStyle>
            <a:lvl1pPr>
              <a:defRPr>
                <a:solidFill>
                  <a:schemeClr val="bg1"/>
                </a:solidFill>
              </a:defRPr>
            </a:lvl1pPr>
          </a:lstStyle>
          <a:p>
            <a:endParaRPr lang="en-US"/>
          </a:p>
        </p:txBody>
      </p:sp>
      <p:sp>
        <p:nvSpPr>
          <p:cNvPr id="8" name="Slide Number Placeholder 7"/>
          <p:cNvSpPr>
            <a:spLocks noGrp="1"/>
          </p:cNvSpPr>
          <p:nvPr>
            <p:ph type="sldNum" sz="quarter" idx="12"/>
          </p:nvPr>
        </p:nvSpPr>
        <p:spPr/>
        <p:txBody>
          <a:bodyPr/>
          <a:lstStyle>
            <a:lvl1pPr>
              <a:defRPr>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gradFill flip="none" rotWithShape="1">
          <a:gsLst>
            <a:gs pos="0">
              <a:schemeClr val="accent1"/>
            </a:gs>
            <a:gs pos="100000">
              <a:schemeClr val="accent1">
                <a:lumMod val="80000"/>
              </a:schemeClr>
            </a:gs>
          </a:gsLst>
          <a:path path="circle">
            <a:fillToRect l="50000" t="50000" r="50000" b="50000"/>
          </a:path>
          <a:tileRect/>
        </a:gradFill>
        <a:effectLst/>
      </p:bgPr>
    </p:bg>
    <p:spTree>
      <p:nvGrpSpPr>
        <p:cNvPr id="1" name=""/>
        <p:cNvGrpSpPr/>
        <p:nvPr/>
      </p:nvGrpSpPr>
      <p:grpSpPr>
        <a:xfrm>
          <a:off x="0" y="0"/>
          <a:ext cx="0" cy="0"/>
          <a:chOff x="0" y="0"/>
          <a:chExt cx="0" cy="0"/>
        </a:xfrm>
      </p:grpSpPr>
      <p:grpSp>
        <p:nvGrpSpPr>
          <p:cNvPr id="8" name="Group 7"/>
          <p:cNvGrpSpPr/>
          <p:nvPr/>
        </p:nvGrpSpPr>
        <p:grpSpPr bwMode="hidden">
          <a:xfrm>
            <a:off x="-1" y="0"/>
            <a:ext cx="12192002" cy="6858000"/>
            <a:chOff x="-1" y="0"/>
            <a:chExt cx="12192002" cy="6858000"/>
          </a:xfrm>
        </p:grpSpPr>
        <p:cxnSp>
          <p:nvCxnSpPr>
            <p:cNvPr id="9" name="Straight Connector 8"/>
            <p:cNvCxnSpPr/>
            <p:nvPr/>
          </p:nvCxnSpPr>
          <p:spPr bwMode="hidden">
            <a:xfrm>
              <a:off x="61019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hidden">
            <a:xfrm>
              <a:off x="182933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hidden">
            <a:xfrm>
              <a:off x="304847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hidden">
            <a:xfrm>
              <a:off x="426760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hidden">
            <a:xfrm>
              <a:off x="548674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hidden">
            <a:xfrm>
              <a:off x="6705884"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hidden">
            <a:xfrm>
              <a:off x="7925022"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hidden">
            <a:xfrm>
              <a:off x="9144160"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hidden">
            <a:xfrm>
              <a:off x="10363298"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hidden">
            <a:xfrm>
              <a:off x="11582436" y="0"/>
              <a:ext cx="0"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bwMode="hidden">
            <a:xfrm>
              <a:off x="2819" y="38648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bwMode="hidden">
            <a:xfrm>
              <a:off x="2819" y="1611181"/>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bwMode="hidden">
            <a:xfrm>
              <a:off x="2819" y="2835877"/>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bwMode="hidden">
            <a:xfrm>
              <a:off x="2819" y="4060573"/>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bwMode="hidden">
            <a:xfrm>
              <a:off x="2819" y="5285269"/>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bwMode="hidden">
            <a:xfrm>
              <a:off x="2819" y="6509965"/>
              <a:ext cx="12188952" cy="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bwMode="hidden">
            <a:xfrm>
              <a:off x="-1" y="0"/>
              <a:ext cx="12192001" cy="6858000"/>
              <a:chOff x="-1" y="0"/>
              <a:chExt cx="12192001" cy="6858000"/>
            </a:xfrm>
          </p:grpSpPr>
          <p:cxnSp>
            <p:nvCxnSpPr>
              <p:cNvPr id="43" name="Straight Connector 42"/>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bwMode="hidden">
              <a:xfrm>
                <a:off x="510650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bwMode="hidden">
              <a:xfrm>
                <a:off x="6327885" y="0"/>
                <a:ext cx="5864115" cy="5898673"/>
                <a:chOff x="6327885" y="0"/>
                <a:chExt cx="5864115" cy="5898673"/>
              </a:xfrm>
            </p:grpSpPr>
            <p:cxnSp>
              <p:nvCxnSpPr>
                <p:cNvPr id="54" name="Straight Connector 53"/>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9" name="Straight Connector 48"/>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bwMode="hidden">
            <a:xfrm flipH="1">
              <a:off x="0" y="0"/>
              <a:ext cx="12192001" cy="6858000"/>
              <a:chOff x="-1" y="0"/>
              <a:chExt cx="12192001" cy="6858000"/>
            </a:xfrm>
          </p:grpSpPr>
          <p:cxnSp>
            <p:nvCxnSpPr>
              <p:cNvPr id="27" name="Straight Connector 26"/>
              <p:cNvCxnSpPr/>
              <p:nvPr/>
            </p:nvCxnSpPr>
            <p:spPr bwMode="hidden">
              <a:xfrm>
                <a:off x="225425"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bwMode="hidden">
              <a:xfrm>
                <a:off x="144915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bwMode="hidden">
              <a:xfrm>
                <a:off x="2665982"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bwMode="hidden">
              <a:xfrm>
                <a:off x="3885119"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bwMode="hidden">
              <a:xfrm>
                <a:off x="5150644" y="0"/>
                <a:ext cx="6815931" cy="6858000"/>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2" name="Group 31"/>
              <p:cNvGrpSpPr/>
              <p:nvPr/>
            </p:nvGrpSpPr>
            <p:grpSpPr bwMode="hidden">
              <a:xfrm>
                <a:off x="6327885" y="0"/>
                <a:ext cx="5864115" cy="5898673"/>
                <a:chOff x="6327885" y="0"/>
                <a:chExt cx="5864115" cy="5898673"/>
              </a:xfrm>
            </p:grpSpPr>
            <p:cxnSp>
              <p:nvCxnSpPr>
                <p:cNvPr id="38" name="Straight Connector 37"/>
                <p:cNvCxnSpPr/>
                <p:nvPr/>
              </p:nvCxnSpPr>
              <p:spPr bwMode="hidden">
                <a:xfrm>
                  <a:off x="6327885" y="0"/>
                  <a:ext cx="5864115" cy="5898673"/>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bwMode="hidden">
                <a:xfrm>
                  <a:off x="7549268" y="0"/>
                  <a:ext cx="4642732" cy="467242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bwMode="hidden">
                <a:xfrm>
                  <a:off x="8772997" y="0"/>
                  <a:ext cx="3419003" cy="34567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bwMode="hidden">
                <a:xfrm>
                  <a:off x="9982200" y="0"/>
                  <a:ext cx="2209800" cy="222646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bwMode="hidden">
                <a:xfrm>
                  <a:off x="11199019" y="0"/>
                  <a:ext cx="992981" cy="1002506"/>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3" name="Straight Connector 32"/>
              <p:cNvCxnSpPr/>
              <p:nvPr/>
            </p:nvCxnSpPr>
            <p:spPr bwMode="hidden">
              <a:xfrm flipH="1" flipV="1">
                <a:off x="-1" y="1012053"/>
                <a:ext cx="5828811" cy="58459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hidden">
              <a:xfrm flipH="1" flipV="1">
                <a:off x="-1" y="2227340"/>
                <a:ext cx="4614781" cy="4630658"/>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hidden">
              <a:xfrm flipH="1" flipV="1">
                <a:off x="-1" y="3432149"/>
                <a:ext cx="3398419" cy="3425849"/>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bwMode="hidden">
              <a:xfrm flipH="1" flipV="1">
                <a:off x="-1" y="4651431"/>
                <a:ext cx="2196496" cy="2206567"/>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bwMode="hidden">
              <a:xfrm flipH="1" flipV="1">
                <a:off x="-1" y="5864453"/>
                <a:ext cx="987003" cy="993545"/>
              </a:xfrm>
              <a:prstGeom prst="line">
                <a:avLst/>
              </a:prstGeom>
              <a:ln>
                <a:solidFill>
                  <a:schemeClr val="accent1">
                    <a:lumMod val="75000"/>
                    <a:alpha val="25000"/>
                  </a:schemeClr>
                </a:solidFill>
              </a:ln>
            </p:spPr>
            <p:style>
              <a:lnRef idx="1">
                <a:schemeClr val="accent1"/>
              </a:lnRef>
              <a:fillRef idx="0">
                <a:schemeClr val="accent1"/>
              </a:fillRef>
              <a:effectRef idx="0">
                <a:schemeClr val="accent1"/>
              </a:effectRef>
              <a:fontRef idx="minor">
                <a:schemeClr val="tx1"/>
              </a:fontRef>
            </p:style>
          </p:cxnSp>
        </p:grpSp>
      </p:grpSp>
      <p:sp>
        <p:nvSpPr>
          <p:cNvPr id="60" name="Rectangle 59"/>
          <p:cNvSpPr/>
          <p:nvPr/>
        </p:nvSpPr>
        <p:spPr>
          <a:xfrm>
            <a:off x="0" y="0"/>
            <a:ext cx="7315200" cy="6858000"/>
          </a:xfrm>
          <a:prstGeom prst="rect">
            <a:avLst/>
          </a:prstGeom>
          <a:gradFill>
            <a:gsLst>
              <a:gs pos="69000">
                <a:schemeClr val="bg1"/>
              </a:gs>
              <a:gs pos="0">
                <a:schemeClr val="bg1"/>
              </a:gs>
              <a:gs pos="100000">
                <a:schemeClr val="bg1">
                  <a:lumMod val="95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7923089" y="2895600"/>
            <a:ext cx="36593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7909560" y="576072"/>
            <a:ext cx="3657600" cy="2194560"/>
          </a:xfrm>
        </p:spPr>
        <p:txBody>
          <a:bodyPr anchor="b">
            <a:normAutofit/>
          </a:bodyPr>
          <a:lstStyle>
            <a:lvl1pPr>
              <a:defRPr sz="2600">
                <a:solidFill>
                  <a:schemeClr val="bg1"/>
                </a:solidFill>
              </a:defRPr>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412" y="-159"/>
            <a:ext cx="7315200" cy="6858000"/>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909560" y="2999232"/>
            <a:ext cx="3657600" cy="2286000"/>
          </a:xfrm>
        </p:spPr>
        <p:txBody>
          <a:bodyPr/>
          <a:lstStyle>
            <a:lvl1pPr marL="0" indent="0">
              <a:spcBef>
                <a:spcPts val="12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6203180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503853"/>
            <a:ext cx="9601200" cy="114238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981201"/>
            <a:ext cx="9601200" cy="380999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48" name="Straight Connector 147"/>
          <p:cNvCxnSpPr/>
          <p:nvPr userDrawn="1"/>
        </p:nvCxnSpPr>
        <p:spPr>
          <a:xfrm>
            <a:off x="609600" y="6400800"/>
            <a:ext cx="109728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Footer Placeholder 4"/>
          <p:cNvSpPr>
            <a:spLocks noGrp="1"/>
          </p:cNvSpPr>
          <p:nvPr>
            <p:ph type="ftr" sz="quarter" idx="3"/>
          </p:nvPr>
        </p:nvSpPr>
        <p:spPr>
          <a:xfrm>
            <a:off x="609601" y="6445127"/>
            <a:ext cx="6128030" cy="222436"/>
          </a:xfrm>
          <a:prstGeom prst="rect">
            <a:avLst/>
          </a:prstGeom>
        </p:spPr>
        <p:txBody>
          <a:bodyPr vert="horz" lIns="91440" tIns="45720" rIns="91440" bIns="45720" rtlCol="0" anchor="ctr"/>
          <a:lstStyle>
            <a:lvl1pPr algn="l">
              <a:defRPr sz="1100">
                <a:solidFill>
                  <a:schemeClr val="tx1">
                    <a:lumMod val="90000"/>
                    <a:lumOff val="10000"/>
                  </a:schemeClr>
                </a:solidFill>
                <a:latin typeface="Franklin Gothic Book" panose="020B0503020102020204" pitchFamily="34" charset="0"/>
              </a:defRPr>
            </a:lvl1pPr>
          </a:lstStyle>
          <a:p>
            <a:endParaRPr lang="en-US" dirty="0"/>
          </a:p>
        </p:txBody>
      </p:sp>
      <p:sp>
        <p:nvSpPr>
          <p:cNvPr id="4" name="Date Placeholder 3"/>
          <p:cNvSpPr>
            <a:spLocks noGrp="1"/>
          </p:cNvSpPr>
          <p:nvPr>
            <p:ph type="dt" sz="half" idx="2"/>
          </p:nvPr>
        </p:nvSpPr>
        <p:spPr>
          <a:xfrm>
            <a:off x="9294042" y="6445127"/>
            <a:ext cx="965946" cy="222436"/>
          </a:xfrm>
          <a:prstGeom prst="rect">
            <a:avLst/>
          </a:prstGeom>
        </p:spPr>
        <p:txBody>
          <a:bodyPr vert="horz" lIns="91440" tIns="45720" rIns="91440" bIns="45720" rtlCol="0" anchor="ctr"/>
          <a:lstStyle>
            <a:lvl1pPr algn="r">
              <a:defRPr sz="1100">
                <a:solidFill>
                  <a:schemeClr val="tx1">
                    <a:lumMod val="90000"/>
                    <a:lumOff val="10000"/>
                  </a:schemeClr>
                </a:solidFill>
                <a:latin typeface="Franklin Gothic Book" panose="020B0503020102020204" pitchFamily="34" charset="0"/>
              </a:defRPr>
            </a:lvl1pPr>
          </a:lstStyle>
          <a:p>
            <a:endParaRPr lang="en-US" dirty="0"/>
          </a:p>
        </p:txBody>
      </p:sp>
      <p:sp>
        <p:nvSpPr>
          <p:cNvPr id="6" name="Slide Number Placeholder 5"/>
          <p:cNvSpPr>
            <a:spLocks noGrp="1"/>
          </p:cNvSpPr>
          <p:nvPr>
            <p:ph type="sldNum" sz="quarter" idx="4"/>
          </p:nvPr>
        </p:nvSpPr>
        <p:spPr>
          <a:xfrm>
            <a:off x="11037151" y="6445126"/>
            <a:ext cx="547041" cy="303699"/>
          </a:xfrm>
          <a:prstGeom prst="rect">
            <a:avLst/>
          </a:prstGeom>
          <a:solidFill>
            <a:schemeClr val="tx1"/>
          </a:solidFill>
        </p:spPr>
        <p:txBody>
          <a:bodyPr vert="horz" lIns="91440" tIns="45720" rIns="91440" bIns="45720" rtlCol="0" anchor="ctr"/>
          <a:lstStyle>
            <a:lvl1pPr algn="ctr">
              <a:defRPr sz="1600" b="1">
                <a:solidFill>
                  <a:schemeClr val="bg1"/>
                </a:solidFill>
                <a:effectLst/>
                <a:latin typeface="Franklin Gothic Book" panose="020B0503020102020204" pitchFamily="34" charset="0"/>
              </a:defRPr>
            </a:lvl1pPr>
          </a:lstStyle>
          <a:p>
            <a:fld id="{E31375A4-56A4-47D6-9801-1991572033F7}" type="slidenum">
              <a:rPr lang="en-US" smtClean="0"/>
              <a:pPr/>
              <a:t>‹#›</a:t>
            </a:fld>
            <a:endParaRPr lang="en-US"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9"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3200" b="1" kern="1200">
          <a:solidFill>
            <a:schemeClr val="accent1">
              <a:lumMod val="75000"/>
            </a:schemeClr>
          </a:solidFill>
          <a:latin typeface="Franklin Gothic Book" panose="020B0503020102020204" pitchFamily="34" charset="0"/>
          <a:ea typeface="+mj-ea"/>
          <a:cs typeface="+mj-cs"/>
        </a:defRPr>
      </a:lvl1pPr>
    </p:titleStyle>
    <p:body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7E319F-73E8-4543-97B2-E1B183E668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fr-FR"/>
          </a:p>
        </p:txBody>
      </p:sp>
      <p:sp>
        <p:nvSpPr>
          <p:cNvPr id="3" name="Text Placeholder 2">
            <a:extLst>
              <a:ext uri="{FF2B5EF4-FFF2-40B4-BE49-F238E27FC236}">
                <a16:creationId xmlns:a16="http://schemas.microsoft.com/office/drawing/2014/main" id="{1F66A3C2-9BC8-435C-9FAB-BBDDFFF30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a:extLst>
              <a:ext uri="{FF2B5EF4-FFF2-40B4-BE49-F238E27FC236}">
                <a16:creationId xmlns:a16="http://schemas.microsoft.com/office/drawing/2014/main" id="{82B574CE-9B0C-411B-B448-A1DBCE91AF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656FB850-94C6-4C8E-AE7A-DABB42465E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8748EC0A-BF47-4D38-8E8D-0FA6CA2464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1375A4-56A4-47D6-9801-1991572033F7}" type="slidenum">
              <a:rPr lang="en-US" smtClean="0"/>
              <a:pPr/>
              <a:t>‹#›</a:t>
            </a:fld>
            <a:endParaRPr lang="en-US" dirty="0"/>
          </a:p>
        </p:txBody>
      </p:sp>
      <p:grpSp>
        <p:nvGrpSpPr>
          <p:cNvPr id="7" name="Group 6">
            <a:extLst>
              <a:ext uri="{FF2B5EF4-FFF2-40B4-BE49-F238E27FC236}">
                <a16:creationId xmlns:a16="http://schemas.microsoft.com/office/drawing/2014/main" id="{06061FDA-252A-4D0D-B587-4E31FB019DF6}"/>
              </a:ext>
            </a:extLst>
          </p:cNvPr>
          <p:cNvGrpSpPr/>
          <p:nvPr userDrawn="1"/>
        </p:nvGrpSpPr>
        <p:grpSpPr bwMode="hidden">
          <a:xfrm>
            <a:off x="-1" y="-195943"/>
            <a:ext cx="12192002" cy="6858000"/>
            <a:chOff x="-1" y="0"/>
            <a:chExt cx="12192002" cy="6858000"/>
          </a:xfrm>
        </p:grpSpPr>
        <p:cxnSp>
          <p:nvCxnSpPr>
            <p:cNvPr id="8" name="Straight Connector 7">
              <a:extLst>
                <a:ext uri="{FF2B5EF4-FFF2-40B4-BE49-F238E27FC236}">
                  <a16:creationId xmlns:a16="http://schemas.microsoft.com/office/drawing/2014/main" id="{8A9C036A-B277-47C0-A0AD-D21AB6A26855}"/>
                </a:ext>
              </a:extLst>
            </p:cNvPr>
            <p:cNvCxnSpPr/>
            <p:nvPr/>
          </p:nvCxnSpPr>
          <p:spPr bwMode="hidden">
            <a:xfrm>
              <a:off x="61019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585D40E-35CF-4A31-A16A-6E5151CAD9B6}"/>
                </a:ext>
              </a:extLst>
            </p:cNvPr>
            <p:cNvCxnSpPr/>
            <p:nvPr/>
          </p:nvCxnSpPr>
          <p:spPr bwMode="hidden">
            <a:xfrm>
              <a:off x="182933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33301EA-9286-4A2C-A07E-1ED9E3FCA7E2}"/>
                </a:ext>
              </a:extLst>
            </p:cNvPr>
            <p:cNvCxnSpPr/>
            <p:nvPr/>
          </p:nvCxnSpPr>
          <p:spPr bwMode="hidden">
            <a:xfrm>
              <a:off x="304847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093616E-F790-4402-A0D2-6F8E40629311}"/>
                </a:ext>
              </a:extLst>
            </p:cNvPr>
            <p:cNvCxnSpPr/>
            <p:nvPr/>
          </p:nvCxnSpPr>
          <p:spPr bwMode="hidden">
            <a:xfrm>
              <a:off x="426760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6A93B15-B065-4E0E-BA2C-43A9497AF54F}"/>
                </a:ext>
              </a:extLst>
            </p:cNvPr>
            <p:cNvCxnSpPr/>
            <p:nvPr/>
          </p:nvCxnSpPr>
          <p:spPr bwMode="hidden">
            <a:xfrm>
              <a:off x="548674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2354BB0-627D-4C71-8B49-488D45F3CE5F}"/>
                </a:ext>
              </a:extLst>
            </p:cNvPr>
            <p:cNvCxnSpPr/>
            <p:nvPr/>
          </p:nvCxnSpPr>
          <p:spPr bwMode="hidden">
            <a:xfrm>
              <a:off x="6705884"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24A057-2D30-40CB-9460-3CC4FC9BA6F8}"/>
                </a:ext>
              </a:extLst>
            </p:cNvPr>
            <p:cNvCxnSpPr/>
            <p:nvPr/>
          </p:nvCxnSpPr>
          <p:spPr bwMode="hidden">
            <a:xfrm>
              <a:off x="7925022"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ADC7A2A-09BF-45BA-96BA-41A8DA8E28DA}"/>
                </a:ext>
              </a:extLst>
            </p:cNvPr>
            <p:cNvCxnSpPr/>
            <p:nvPr/>
          </p:nvCxnSpPr>
          <p:spPr bwMode="hidden">
            <a:xfrm>
              <a:off x="9144160"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66C7A8-C6E8-414D-8139-D9846ACDCA25}"/>
                </a:ext>
              </a:extLst>
            </p:cNvPr>
            <p:cNvCxnSpPr/>
            <p:nvPr/>
          </p:nvCxnSpPr>
          <p:spPr bwMode="hidden">
            <a:xfrm>
              <a:off x="10363298"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743EE48-8CB0-445D-B8E3-837B67750CB1}"/>
                </a:ext>
              </a:extLst>
            </p:cNvPr>
            <p:cNvCxnSpPr/>
            <p:nvPr/>
          </p:nvCxnSpPr>
          <p:spPr bwMode="hidden">
            <a:xfrm>
              <a:off x="11582436" y="0"/>
              <a:ext cx="0"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C01DDEB-70B5-4A6D-9528-31122CC02FE5}"/>
                </a:ext>
              </a:extLst>
            </p:cNvPr>
            <p:cNvCxnSpPr/>
            <p:nvPr/>
          </p:nvCxnSpPr>
          <p:spPr bwMode="hidden">
            <a:xfrm>
              <a:off x="2819" y="38648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D705459-F53C-49C1-963B-A29FF4CC8FF3}"/>
                </a:ext>
              </a:extLst>
            </p:cNvPr>
            <p:cNvCxnSpPr/>
            <p:nvPr/>
          </p:nvCxnSpPr>
          <p:spPr bwMode="hidden">
            <a:xfrm>
              <a:off x="2819" y="1611181"/>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BDDE852-62B0-46CF-817D-3FD6DF28BEB8}"/>
                </a:ext>
              </a:extLst>
            </p:cNvPr>
            <p:cNvCxnSpPr/>
            <p:nvPr/>
          </p:nvCxnSpPr>
          <p:spPr bwMode="hidden">
            <a:xfrm>
              <a:off x="2819" y="2835877"/>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6FE74DF-AA70-45A3-9F02-653FB8420B36}"/>
                </a:ext>
              </a:extLst>
            </p:cNvPr>
            <p:cNvCxnSpPr/>
            <p:nvPr/>
          </p:nvCxnSpPr>
          <p:spPr bwMode="hidden">
            <a:xfrm>
              <a:off x="2819" y="4060573"/>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189BB26-D24D-42D3-A7CC-CEE23926AD0B}"/>
                </a:ext>
              </a:extLst>
            </p:cNvPr>
            <p:cNvCxnSpPr/>
            <p:nvPr/>
          </p:nvCxnSpPr>
          <p:spPr bwMode="hidden">
            <a:xfrm>
              <a:off x="2819" y="5285269"/>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595066-5396-428A-A70C-D36247B2530F}"/>
                </a:ext>
              </a:extLst>
            </p:cNvPr>
            <p:cNvCxnSpPr/>
            <p:nvPr/>
          </p:nvCxnSpPr>
          <p:spPr bwMode="hidden">
            <a:xfrm>
              <a:off x="2819" y="6509965"/>
              <a:ext cx="12188952" cy="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748C723-A9E7-44E4-8696-C7591DC1EBD5}"/>
                </a:ext>
              </a:extLst>
            </p:cNvPr>
            <p:cNvGrpSpPr/>
            <p:nvPr userDrawn="1"/>
          </p:nvGrpSpPr>
          <p:grpSpPr bwMode="hidden">
            <a:xfrm>
              <a:off x="-1" y="0"/>
              <a:ext cx="12192001" cy="6858000"/>
              <a:chOff x="-1" y="0"/>
              <a:chExt cx="12192001" cy="6858000"/>
            </a:xfrm>
          </p:grpSpPr>
          <p:cxnSp>
            <p:nvCxnSpPr>
              <p:cNvPr id="42" name="Straight Connector 41">
                <a:extLst>
                  <a:ext uri="{FF2B5EF4-FFF2-40B4-BE49-F238E27FC236}">
                    <a16:creationId xmlns:a16="http://schemas.microsoft.com/office/drawing/2014/main" id="{0FA60338-1E2A-4D52-8937-1DA510357AA2}"/>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409D37F-1D71-4FB6-8B3E-CF3CD1FC1EE5}"/>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0428077-F43B-4439-AEF5-C2550CACA349}"/>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CCCA70E-B94B-4AC7-8101-4E9C23ED2B30}"/>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4CB0F21-1472-4D76-A015-A470F14ECD52}"/>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9CC65F02-96EA-408A-89B1-050D4D500E14}"/>
                  </a:ext>
                </a:extLst>
              </p:cNvPr>
              <p:cNvGrpSpPr/>
              <p:nvPr/>
            </p:nvGrpSpPr>
            <p:grpSpPr bwMode="hidden">
              <a:xfrm>
                <a:off x="6327885" y="0"/>
                <a:ext cx="5864115" cy="5898673"/>
                <a:chOff x="6327885" y="0"/>
                <a:chExt cx="5864115" cy="5898673"/>
              </a:xfrm>
            </p:grpSpPr>
            <p:cxnSp>
              <p:nvCxnSpPr>
                <p:cNvPr id="53" name="Straight Connector 52">
                  <a:extLst>
                    <a:ext uri="{FF2B5EF4-FFF2-40B4-BE49-F238E27FC236}">
                      <a16:creationId xmlns:a16="http://schemas.microsoft.com/office/drawing/2014/main" id="{6E5BFBEC-340C-4875-A24B-45A91986C111}"/>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43B464-2415-4331-A553-6815EA6E8A9D}"/>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A27C014-B665-4B79-B658-CF15BFC3799F}"/>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91C47BA4-5AEB-4E7A-9CCB-DC92461CBE8C}"/>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496A3249-948E-459E-A8B0-130FE6A54673}"/>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48" name="Straight Connector 47">
                <a:extLst>
                  <a:ext uri="{FF2B5EF4-FFF2-40B4-BE49-F238E27FC236}">
                    <a16:creationId xmlns:a16="http://schemas.microsoft.com/office/drawing/2014/main" id="{7A4EE5DE-99BD-46EC-B52B-192D42C6F14A}"/>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E980C2C1-94DC-4F2D-9168-998C88252578}"/>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8467B1F-E378-4AE6-B6F5-0B87D9894D72}"/>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B7C563-9207-42DA-AA55-F20146C7AFE7}"/>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C43F594-C1B3-48C1-8269-AE213DF586D7}"/>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9E12C12C-CB47-45FF-95B7-B94F8804479B}"/>
                </a:ext>
              </a:extLst>
            </p:cNvPr>
            <p:cNvGrpSpPr/>
            <p:nvPr userDrawn="1"/>
          </p:nvGrpSpPr>
          <p:grpSpPr bwMode="hidden">
            <a:xfrm flipH="1">
              <a:off x="0" y="0"/>
              <a:ext cx="12192001" cy="6858000"/>
              <a:chOff x="-1" y="0"/>
              <a:chExt cx="12192001" cy="6858000"/>
            </a:xfrm>
          </p:grpSpPr>
          <p:cxnSp>
            <p:nvCxnSpPr>
              <p:cNvPr id="26" name="Straight Connector 25">
                <a:extLst>
                  <a:ext uri="{FF2B5EF4-FFF2-40B4-BE49-F238E27FC236}">
                    <a16:creationId xmlns:a16="http://schemas.microsoft.com/office/drawing/2014/main" id="{CEE775FF-D25B-4F96-AB02-35C40E39A336}"/>
                  </a:ext>
                </a:extLst>
              </p:cNvPr>
              <p:cNvCxnSpPr/>
              <p:nvPr/>
            </p:nvCxnSpPr>
            <p:spPr bwMode="hidden">
              <a:xfrm>
                <a:off x="225425"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B51B035-D042-427D-96FC-E4F3BD6C9001}"/>
                  </a:ext>
                </a:extLst>
              </p:cNvPr>
              <p:cNvCxnSpPr/>
              <p:nvPr/>
            </p:nvCxnSpPr>
            <p:spPr bwMode="hidden">
              <a:xfrm>
                <a:off x="1449154"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5C638D9-13A1-4772-AD2B-4189D27BB205}"/>
                  </a:ext>
                </a:extLst>
              </p:cNvPr>
              <p:cNvCxnSpPr/>
              <p:nvPr/>
            </p:nvCxnSpPr>
            <p:spPr bwMode="hidden">
              <a:xfrm>
                <a:off x="266598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BD8C20A-315C-44F0-9F28-B16F7B5FFC37}"/>
                  </a:ext>
                </a:extLst>
              </p:cNvPr>
              <p:cNvCxnSpPr/>
              <p:nvPr/>
            </p:nvCxnSpPr>
            <p:spPr bwMode="hidden">
              <a:xfrm>
                <a:off x="3885119"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E2779B4B-BED6-4CE5-A101-63995C129DAE}"/>
                  </a:ext>
                </a:extLst>
              </p:cNvPr>
              <p:cNvCxnSpPr/>
              <p:nvPr/>
            </p:nvCxnSpPr>
            <p:spPr bwMode="hidden">
              <a:xfrm>
                <a:off x="5106502" y="0"/>
                <a:ext cx="6815931" cy="6858000"/>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nvGrpSpPr>
              <p:cNvPr id="31" name="Group 30">
                <a:extLst>
                  <a:ext uri="{FF2B5EF4-FFF2-40B4-BE49-F238E27FC236}">
                    <a16:creationId xmlns:a16="http://schemas.microsoft.com/office/drawing/2014/main" id="{FD717466-7D40-49E6-A4F6-E0DDE0326FC1}"/>
                  </a:ext>
                </a:extLst>
              </p:cNvPr>
              <p:cNvGrpSpPr/>
              <p:nvPr/>
            </p:nvGrpSpPr>
            <p:grpSpPr bwMode="hidden">
              <a:xfrm>
                <a:off x="6327885" y="0"/>
                <a:ext cx="5864115" cy="5898673"/>
                <a:chOff x="6327885" y="0"/>
                <a:chExt cx="5864115" cy="5898673"/>
              </a:xfrm>
            </p:grpSpPr>
            <p:cxnSp>
              <p:nvCxnSpPr>
                <p:cNvPr id="37" name="Straight Connector 36">
                  <a:extLst>
                    <a:ext uri="{FF2B5EF4-FFF2-40B4-BE49-F238E27FC236}">
                      <a16:creationId xmlns:a16="http://schemas.microsoft.com/office/drawing/2014/main" id="{46182255-74C6-4140-85C9-629B08C56792}"/>
                    </a:ext>
                  </a:extLst>
                </p:cNvPr>
                <p:cNvCxnSpPr/>
                <p:nvPr/>
              </p:nvCxnSpPr>
              <p:spPr bwMode="hidden">
                <a:xfrm>
                  <a:off x="6327885" y="0"/>
                  <a:ext cx="5864115" cy="5898673"/>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F4CAF5-F3F5-4B58-ABF6-94595E7F3149}"/>
                    </a:ext>
                  </a:extLst>
                </p:cNvPr>
                <p:cNvCxnSpPr/>
                <p:nvPr/>
              </p:nvCxnSpPr>
              <p:spPr bwMode="hidden">
                <a:xfrm>
                  <a:off x="7549268" y="0"/>
                  <a:ext cx="4642732" cy="467242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904FB25-C14B-4060-9533-3E4B94634751}"/>
                    </a:ext>
                  </a:extLst>
                </p:cNvPr>
                <p:cNvCxnSpPr/>
                <p:nvPr/>
              </p:nvCxnSpPr>
              <p:spPr bwMode="hidden">
                <a:xfrm>
                  <a:off x="8772997" y="0"/>
                  <a:ext cx="3419003" cy="34567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7E2856F-D1A1-4C7C-A442-04D246B10C5A}"/>
                    </a:ext>
                  </a:extLst>
                </p:cNvPr>
                <p:cNvCxnSpPr/>
                <p:nvPr/>
              </p:nvCxnSpPr>
              <p:spPr bwMode="hidden">
                <a:xfrm>
                  <a:off x="9982200" y="0"/>
                  <a:ext cx="2209800" cy="222646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DE7BB6-A397-45EE-999D-DAFD3A947AD6}"/>
                    </a:ext>
                  </a:extLst>
                </p:cNvPr>
                <p:cNvCxnSpPr/>
                <p:nvPr/>
              </p:nvCxnSpPr>
              <p:spPr bwMode="hidden">
                <a:xfrm>
                  <a:off x="11199019" y="0"/>
                  <a:ext cx="992981" cy="1002506"/>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cxnSp>
            <p:nvCxnSpPr>
              <p:cNvPr id="32" name="Straight Connector 31">
                <a:extLst>
                  <a:ext uri="{FF2B5EF4-FFF2-40B4-BE49-F238E27FC236}">
                    <a16:creationId xmlns:a16="http://schemas.microsoft.com/office/drawing/2014/main" id="{14AB223D-453E-498A-9807-8F6B31346962}"/>
                  </a:ext>
                </a:extLst>
              </p:cNvPr>
              <p:cNvCxnSpPr/>
              <p:nvPr/>
            </p:nvCxnSpPr>
            <p:spPr bwMode="hidden">
              <a:xfrm flipH="1" flipV="1">
                <a:off x="-1" y="1012053"/>
                <a:ext cx="5828811" cy="58459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F211FC7-89AD-497F-85C9-1DE3A518AF0A}"/>
                  </a:ext>
                </a:extLst>
              </p:cNvPr>
              <p:cNvCxnSpPr/>
              <p:nvPr/>
            </p:nvCxnSpPr>
            <p:spPr bwMode="hidden">
              <a:xfrm flipH="1" flipV="1">
                <a:off x="-1" y="2227340"/>
                <a:ext cx="4614781" cy="4630658"/>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F703D18-B970-4DBD-BD60-48415475ED7A}"/>
                  </a:ext>
                </a:extLst>
              </p:cNvPr>
              <p:cNvCxnSpPr/>
              <p:nvPr/>
            </p:nvCxnSpPr>
            <p:spPr bwMode="hidden">
              <a:xfrm flipH="1" flipV="1">
                <a:off x="-1" y="3432149"/>
                <a:ext cx="3398419" cy="3425849"/>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8AEA947-AB4E-4820-9266-314AE2E3CB1A}"/>
                  </a:ext>
                </a:extLst>
              </p:cNvPr>
              <p:cNvCxnSpPr/>
              <p:nvPr/>
            </p:nvCxnSpPr>
            <p:spPr bwMode="hidden">
              <a:xfrm flipH="1" flipV="1">
                <a:off x="-1" y="4651431"/>
                <a:ext cx="2196496" cy="2206567"/>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608CE8-8259-4F3B-B9CD-5FC39C7E3B75}"/>
                  </a:ext>
                </a:extLst>
              </p:cNvPr>
              <p:cNvCxnSpPr/>
              <p:nvPr/>
            </p:nvCxnSpPr>
            <p:spPr bwMode="hidden">
              <a:xfrm flipH="1" flipV="1">
                <a:off x="-1" y="5864453"/>
                <a:ext cx="987003" cy="993545"/>
              </a:xfrm>
              <a:prstGeom prst="line">
                <a:avLst/>
              </a:prstGeom>
              <a:ln>
                <a:solidFill>
                  <a:schemeClr val="bg1">
                    <a:lumMod val="85000"/>
                    <a:alpha val="25000"/>
                  </a:schemeClr>
                </a:solidFill>
              </a:ln>
            </p:spPr>
            <p:style>
              <a:lnRef idx="1">
                <a:schemeClr val="accent1"/>
              </a:lnRef>
              <a:fillRef idx="0">
                <a:schemeClr val="accent1"/>
              </a:fillRef>
              <a:effectRef idx="0">
                <a:schemeClr val="accent1"/>
              </a:effectRef>
              <a:fontRef idx="minor">
                <a:schemeClr val="tx1"/>
              </a:fontRef>
            </p:style>
          </p:cxnSp>
        </p:grpSp>
      </p:grpSp>
      <p:cxnSp>
        <p:nvCxnSpPr>
          <p:cNvPr id="58" name="Straight Connector 57">
            <a:extLst>
              <a:ext uri="{FF2B5EF4-FFF2-40B4-BE49-F238E27FC236}">
                <a16:creationId xmlns:a16="http://schemas.microsoft.com/office/drawing/2014/main" id="{B8FDD72C-17F2-4CA5-80C3-6350E5C245FE}"/>
              </a:ext>
            </a:extLst>
          </p:cNvPr>
          <p:cNvCxnSpPr/>
          <p:nvPr userDrawn="1"/>
        </p:nvCxnSpPr>
        <p:spPr>
          <a:xfrm>
            <a:off x="609600" y="6400800"/>
            <a:ext cx="10972800" cy="0"/>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7770497"/>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8.jpe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NUL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3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microsoft.com/office/2007/relationships/hdphoto" Target="../media/hdphoto3.wdp"/></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5.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4000" r="-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2399" y="2909454"/>
            <a:ext cx="8229601" cy="1838038"/>
          </a:xfrm>
        </p:spPr>
        <p:txBody>
          <a:bodyPr anchor="ctr">
            <a:normAutofit/>
          </a:bodyPr>
          <a:lstStyle/>
          <a:p>
            <a:pPr algn="ctr"/>
            <a:r>
              <a:rPr lang="en-US" sz="4400" dirty="0">
                <a:solidFill>
                  <a:schemeClr val="tx2"/>
                </a:solidFill>
                <a:latin typeface="Franklin Gothic Medium" panose="020B0603020102020204" pitchFamily="34" charset="0"/>
              </a:rPr>
              <a:t>CARBON PRICING MECHANISM</a:t>
            </a:r>
            <a:br>
              <a:rPr lang="en-US" sz="4400" dirty="0"/>
            </a:br>
            <a:r>
              <a:rPr lang="en-US" sz="4400" i="1" dirty="0">
                <a:solidFill>
                  <a:schemeClr val="bg1"/>
                </a:solidFill>
              </a:rPr>
              <a:t>Case of UK and Germany</a:t>
            </a:r>
          </a:p>
        </p:txBody>
      </p:sp>
      <p:sp>
        <p:nvSpPr>
          <p:cNvPr id="3" name="Subtitle 2"/>
          <p:cNvSpPr>
            <a:spLocks noGrp="1"/>
          </p:cNvSpPr>
          <p:nvPr>
            <p:ph type="subTitle" idx="1"/>
          </p:nvPr>
        </p:nvSpPr>
        <p:spPr>
          <a:xfrm>
            <a:off x="8295009" y="6400800"/>
            <a:ext cx="3896991" cy="457200"/>
          </a:xfrm>
          <a:solidFill>
            <a:schemeClr val="tx2">
              <a:lumMod val="85000"/>
              <a:lumOff val="15000"/>
              <a:alpha val="60000"/>
            </a:schemeClr>
          </a:solidFill>
        </p:spPr>
        <p:txBody>
          <a:bodyPr anchor="ctr"/>
          <a:lstStyle/>
          <a:p>
            <a:pPr algn="ctr"/>
            <a:r>
              <a:rPr lang="en-US" dirty="0">
                <a:solidFill>
                  <a:schemeClr val="bg1"/>
                </a:solidFill>
              </a:rPr>
              <a:t>Collective Management Project</a:t>
            </a:r>
          </a:p>
        </p:txBody>
      </p:sp>
      <p:sp>
        <p:nvSpPr>
          <p:cNvPr id="4" name="Subtitle 2">
            <a:extLst>
              <a:ext uri="{FF2B5EF4-FFF2-40B4-BE49-F238E27FC236}">
                <a16:creationId xmlns:a16="http://schemas.microsoft.com/office/drawing/2014/main" id="{0A4BC5D5-CC96-41AE-AC36-926D1B486AB4}"/>
              </a:ext>
            </a:extLst>
          </p:cNvPr>
          <p:cNvSpPr txBox="1">
            <a:spLocks/>
          </p:cNvSpPr>
          <p:nvPr/>
        </p:nvSpPr>
        <p:spPr>
          <a:xfrm>
            <a:off x="0" y="6400800"/>
            <a:ext cx="2548647" cy="457200"/>
          </a:xfrm>
          <a:prstGeom prst="rect">
            <a:avLst/>
          </a:prstGeom>
          <a:solidFill>
            <a:schemeClr val="tx2">
              <a:lumMod val="85000"/>
              <a:lumOff val="15000"/>
              <a:alpha val="60000"/>
            </a:schemeClr>
          </a:solidFill>
        </p:spPr>
        <p:txBody>
          <a:bodyPr vert="horz" lIns="91440" tIns="45720" rIns="91440" bIns="45720" rtlCol="0" anchor="ctr">
            <a:normAutofit/>
          </a:bodyPr>
          <a:lstStyle>
            <a:lvl1pPr marL="0" indent="0" algn="l" defTabSz="914400" rtl="0" eaLnBrk="1" latinLnBrk="0" hangingPunct="1">
              <a:lnSpc>
                <a:spcPct val="90000"/>
              </a:lnSpc>
              <a:spcBef>
                <a:spcPts val="0"/>
              </a:spcBef>
              <a:buClr>
                <a:schemeClr val="accent1">
                  <a:lumMod val="75000"/>
                </a:schemeClr>
              </a:buClr>
              <a:buSzPct val="100000"/>
              <a:buFont typeface="Arial" pitchFamily="34" charset="0"/>
              <a:buNone/>
              <a:defRPr sz="2000" b="0" kern="1200">
                <a:solidFill>
                  <a:schemeClr val="accent1">
                    <a:lumMod val="75000"/>
                  </a:schemeClr>
                </a:solidFill>
                <a:latin typeface="Franklin Gothic Book" panose="020B0503020102020204" pitchFamily="34" charset="0"/>
                <a:ea typeface="+mn-ea"/>
                <a:cs typeface="+mn-cs"/>
              </a:defRPr>
            </a:lvl1pPr>
            <a:lvl2pPr marL="457200" indent="0" algn="ctr" defTabSz="914400" rtl="0" eaLnBrk="1" latinLnBrk="0" hangingPunct="1">
              <a:lnSpc>
                <a:spcPct val="90000"/>
              </a:lnSpc>
              <a:spcBef>
                <a:spcPts val="1200"/>
              </a:spcBef>
              <a:buClr>
                <a:schemeClr val="accent1">
                  <a:lumMod val="75000"/>
                </a:schemeClr>
              </a:buClr>
              <a:buSzPct val="100000"/>
              <a:buFont typeface="Arial" pitchFamily="34" charset="0"/>
              <a:buNone/>
              <a:defRPr sz="2000" kern="1200">
                <a:solidFill>
                  <a:schemeClr val="tx2"/>
                </a:solidFill>
                <a:latin typeface="Franklin Gothic Book" panose="020B0503020102020204" pitchFamily="34" charset="0"/>
                <a:ea typeface="+mn-ea"/>
                <a:cs typeface="+mn-cs"/>
              </a:defRPr>
            </a:lvl2pPr>
            <a:lvl3pPr marL="914400" indent="0" algn="ctr" defTabSz="914400" rtl="0" eaLnBrk="1" latinLnBrk="0" hangingPunct="1">
              <a:lnSpc>
                <a:spcPct val="90000"/>
              </a:lnSpc>
              <a:spcBef>
                <a:spcPts val="800"/>
              </a:spcBef>
              <a:buClr>
                <a:schemeClr val="accent1">
                  <a:lumMod val="75000"/>
                </a:schemeClr>
              </a:buClr>
              <a:buSzPct val="100000"/>
              <a:buFont typeface="Arial" pitchFamily="34" charset="0"/>
              <a:buNone/>
              <a:defRPr sz="1800" kern="1200">
                <a:solidFill>
                  <a:schemeClr val="tx2"/>
                </a:solidFill>
                <a:latin typeface="Franklin Gothic Book" panose="020B0503020102020204" pitchFamily="34" charset="0"/>
                <a:ea typeface="+mn-ea"/>
                <a:cs typeface="+mn-cs"/>
              </a:defRPr>
            </a:lvl3pPr>
            <a:lvl4pPr marL="1371600" indent="0" algn="ctr" defTabSz="914400" rtl="0" eaLnBrk="1" latinLnBrk="0" hangingPunct="1">
              <a:lnSpc>
                <a:spcPct val="90000"/>
              </a:lnSpc>
              <a:spcBef>
                <a:spcPts val="800"/>
              </a:spcBef>
              <a:buClr>
                <a:schemeClr val="accent1">
                  <a:lumMod val="75000"/>
                </a:schemeClr>
              </a:buClr>
              <a:buSzPct val="100000"/>
              <a:buFont typeface="Arial" pitchFamily="34" charset="0"/>
              <a:buNone/>
              <a:defRPr sz="1600" kern="1200">
                <a:solidFill>
                  <a:schemeClr val="tx2"/>
                </a:solidFill>
                <a:latin typeface="Franklin Gothic Book" panose="020B0503020102020204" pitchFamily="34" charset="0"/>
                <a:ea typeface="+mn-ea"/>
                <a:cs typeface="+mn-cs"/>
              </a:defRPr>
            </a:lvl4pPr>
            <a:lvl5pPr marL="18288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2"/>
                </a:solidFill>
                <a:latin typeface="Franklin Gothic Book" panose="020B0503020102020204" pitchFamily="34" charset="0"/>
                <a:ea typeface="+mn-ea"/>
                <a:cs typeface="+mn-cs"/>
              </a:defRPr>
            </a:lvl5pPr>
            <a:lvl6pPr marL="22860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600"/>
              </a:spcBef>
              <a:buClr>
                <a:schemeClr val="accent1">
                  <a:lumMod val="75000"/>
                </a:schemeClr>
              </a:buClr>
              <a:buSzPct val="100000"/>
              <a:buFont typeface="Arial" pitchFamily="34" charset="0"/>
              <a:buNone/>
              <a:defRPr sz="1600" kern="1200">
                <a:solidFill>
                  <a:schemeClr val="tx1"/>
                </a:solidFill>
                <a:latin typeface="+mn-lt"/>
                <a:ea typeface="+mn-ea"/>
                <a:cs typeface="+mn-cs"/>
              </a:defRPr>
            </a:lvl9pPr>
          </a:lstStyle>
          <a:p>
            <a:pPr algn="ctr"/>
            <a:r>
              <a:rPr lang="en-US" dirty="0">
                <a:solidFill>
                  <a:schemeClr val="bg1"/>
                </a:solidFill>
              </a:rPr>
              <a:t>22</a:t>
            </a:r>
            <a:r>
              <a:rPr lang="en-US" baseline="30000" dirty="0">
                <a:solidFill>
                  <a:schemeClr val="bg1"/>
                </a:solidFill>
              </a:rPr>
              <a:t>nd</a:t>
            </a:r>
            <a:r>
              <a:rPr lang="en-US" dirty="0">
                <a:solidFill>
                  <a:schemeClr val="bg1"/>
                </a:solidFill>
              </a:rPr>
              <a:t> March 2018</a:t>
            </a:r>
          </a:p>
        </p:txBody>
      </p:sp>
    </p:spTree>
    <p:extLst>
      <p:ext uri="{BB962C8B-B14F-4D97-AF65-F5344CB8AC3E}">
        <p14:creationId xmlns:p14="http://schemas.microsoft.com/office/powerpoint/2010/main" val="1069049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A650-E219-4B44-8E12-3427B84FD7B6}"/>
              </a:ext>
            </a:extLst>
          </p:cNvPr>
          <p:cNvSpPr>
            <a:spLocks noGrp="1"/>
          </p:cNvSpPr>
          <p:nvPr>
            <p:ph type="title"/>
          </p:nvPr>
        </p:nvSpPr>
        <p:spPr>
          <a:xfrm>
            <a:off x="1295400" y="2541573"/>
            <a:ext cx="10083800" cy="2743200"/>
          </a:xfrm>
        </p:spPr>
        <p:txBody>
          <a:bodyPr/>
          <a:lstStyle/>
          <a:p>
            <a:r>
              <a:rPr lang="en-US" dirty="0"/>
              <a:t>Renewables</a:t>
            </a:r>
            <a:endParaRPr lang="fr-FR" dirty="0"/>
          </a:p>
        </p:txBody>
      </p:sp>
      <p:sp>
        <p:nvSpPr>
          <p:cNvPr id="3" name="Rectangle 2">
            <a:extLst>
              <a:ext uri="{FF2B5EF4-FFF2-40B4-BE49-F238E27FC236}">
                <a16:creationId xmlns:a16="http://schemas.microsoft.com/office/drawing/2014/main" id="{5CCD374A-C5C5-41FC-9E2B-20B27077DF95}"/>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10" descr="Hasil gambar untuk solar pv vector">
            <a:extLst>
              <a:ext uri="{FF2B5EF4-FFF2-40B4-BE49-F238E27FC236}">
                <a16:creationId xmlns:a16="http://schemas.microsoft.com/office/drawing/2014/main" id="{DDCECBA1-BCA6-44B2-AA3A-A7152EFD8198}"/>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350737" y="2261599"/>
            <a:ext cx="1917003" cy="19170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Gambar terkait">
            <a:extLst>
              <a:ext uri="{FF2B5EF4-FFF2-40B4-BE49-F238E27FC236}">
                <a16:creationId xmlns:a16="http://schemas.microsoft.com/office/drawing/2014/main" id="{CBA7C8F2-5A63-4E34-B369-A350447A1FDB}"/>
              </a:ext>
            </a:extLst>
          </p:cNvPr>
          <p:cNvPicPr>
            <a:picLocks noChangeAspect="1" noChangeArrowheads="1"/>
          </p:cNvPicPr>
          <p:nvPr/>
        </p:nvPicPr>
        <p:blipFill>
          <a:blip r:embed="rId4">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3292058" y="2261599"/>
            <a:ext cx="2385088" cy="168745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25CE872-6056-4A1F-BA47-1284B727F215}"/>
              </a:ext>
            </a:extLst>
          </p:cNvPr>
          <p:cNvSpPr>
            <a:spLocks noGrp="1"/>
          </p:cNvSpPr>
          <p:nvPr>
            <p:ph type="sldNum" sz="quarter" idx="4"/>
          </p:nvPr>
        </p:nvSpPr>
        <p:spPr/>
        <p:txBody>
          <a:bodyPr/>
          <a:lstStyle/>
          <a:p>
            <a:fld id="{E31375A4-56A4-47D6-9801-1991572033F7}" type="slidenum">
              <a:rPr lang="en-US" smtClean="0"/>
              <a:pPr/>
              <a:t>10</a:t>
            </a:fld>
            <a:endParaRPr lang="en-US" dirty="0"/>
          </a:p>
        </p:txBody>
      </p:sp>
      <p:sp>
        <p:nvSpPr>
          <p:cNvPr id="7" name="Text Placeholder 2">
            <a:extLst>
              <a:ext uri="{FF2B5EF4-FFF2-40B4-BE49-F238E27FC236}">
                <a16:creationId xmlns:a16="http://schemas.microsoft.com/office/drawing/2014/main" id="{6B9DB88F-AFC1-4751-81E9-2127898732EE}"/>
              </a:ext>
            </a:extLst>
          </p:cNvPr>
          <p:cNvSpPr>
            <a:spLocks noGrp="1"/>
          </p:cNvSpPr>
          <p:nvPr>
            <p:ph type="body" idx="1"/>
          </p:nvPr>
        </p:nvSpPr>
        <p:spPr>
          <a:xfrm>
            <a:off x="1295400" y="5431536"/>
            <a:ext cx="9601200" cy="457200"/>
          </a:xfrm>
        </p:spPr>
        <p:txBody>
          <a:bodyPr/>
          <a:lstStyle/>
          <a:p>
            <a:r>
              <a:rPr lang="en-US" dirty="0"/>
              <a:t>HOW ARE THE PERFORMANCES OF RENEWABLE IN BOTH COUNTRIES?</a:t>
            </a:r>
            <a:endParaRPr lang="fr-FR" dirty="0"/>
          </a:p>
        </p:txBody>
      </p:sp>
    </p:spTree>
    <p:extLst>
      <p:ext uri="{BB962C8B-B14F-4D97-AF65-F5344CB8AC3E}">
        <p14:creationId xmlns:p14="http://schemas.microsoft.com/office/powerpoint/2010/main" val="28573030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PV Energy Profile (Germany)</a:t>
            </a:r>
          </a:p>
        </p:txBody>
      </p:sp>
      <p:sp>
        <p:nvSpPr>
          <p:cNvPr id="4" name="Slide Number Placeholder 3"/>
          <p:cNvSpPr>
            <a:spLocks noGrp="1"/>
          </p:cNvSpPr>
          <p:nvPr>
            <p:ph type="sldNum" sz="quarter" idx="12"/>
          </p:nvPr>
        </p:nvSpPr>
        <p:spPr/>
        <p:txBody>
          <a:bodyPr/>
          <a:lstStyle/>
          <a:p>
            <a:fld id="{E31375A4-56A4-47D6-9801-1991572033F7}" type="slidenum">
              <a:rPr lang="en-US" smtClean="0"/>
              <a:t>11</a:t>
            </a:fld>
            <a:endParaRPr lang="en-US"/>
          </a:p>
        </p:txBody>
      </p:sp>
      <p:graphicFrame>
        <p:nvGraphicFramePr>
          <p:cNvPr id="5" name="Chart 4"/>
          <p:cNvGraphicFramePr>
            <a:graphicFrameLocks/>
          </p:cNvGraphicFramePr>
          <p:nvPr>
            <p:extLst>
              <p:ext uri="{D42A27DB-BD31-4B8C-83A1-F6EECF244321}">
                <p14:modId xmlns:p14="http://schemas.microsoft.com/office/powerpoint/2010/main" val="3939805473"/>
              </p:ext>
            </p:extLst>
          </p:nvPr>
        </p:nvGraphicFramePr>
        <p:xfrm>
          <a:off x="609601" y="1072452"/>
          <a:ext cx="7502768" cy="5129056"/>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p:cNvSpPr txBox="1"/>
          <p:nvPr/>
        </p:nvSpPr>
        <p:spPr>
          <a:xfrm>
            <a:off x="8112369" y="2353524"/>
            <a:ext cx="3749270" cy="923330"/>
          </a:xfrm>
          <a:prstGeom prst="rect">
            <a:avLst/>
          </a:prstGeom>
          <a:solidFill>
            <a:schemeClr val="tx2">
              <a:lumMod val="65000"/>
              <a:lumOff val="35000"/>
            </a:schemeClr>
          </a:solidFill>
        </p:spPr>
        <p:txBody>
          <a:bodyPr wrap="square" rtlCol="0">
            <a:spAutoFit/>
          </a:bodyPr>
          <a:lstStyle/>
          <a:p>
            <a:r>
              <a:rPr lang="en-US" dirty="0">
                <a:solidFill>
                  <a:schemeClr val="bg1"/>
                </a:solidFill>
                <a:latin typeface="Franklin Gothic Book" panose="020B0503020102020204" pitchFamily="34" charset="0"/>
              </a:rPr>
              <a:t>Energy Generation : 24 GWh/y</a:t>
            </a:r>
          </a:p>
          <a:p>
            <a:r>
              <a:rPr lang="en-US" dirty="0">
                <a:solidFill>
                  <a:schemeClr val="bg1"/>
                </a:solidFill>
                <a:latin typeface="Franklin Gothic Book" panose="020B0503020102020204" pitchFamily="34" charset="0"/>
              </a:rPr>
              <a:t>Capacity Factor	 : 14%</a:t>
            </a:r>
          </a:p>
          <a:p>
            <a:r>
              <a:rPr lang="en-US" dirty="0">
                <a:solidFill>
                  <a:schemeClr val="bg1"/>
                </a:solidFill>
                <a:latin typeface="Franklin Gothic Book" panose="020B0503020102020204" pitchFamily="34" charset="0"/>
              </a:rPr>
              <a:t>Profit (FIT)	 : € 1.9 M</a:t>
            </a:r>
          </a:p>
        </p:txBody>
      </p:sp>
      <p:sp>
        <p:nvSpPr>
          <p:cNvPr id="7" name="Rectangle 6">
            <a:extLst>
              <a:ext uri="{FF2B5EF4-FFF2-40B4-BE49-F238E27FC236}">
                <a16:creationId xmlns:a16="http://schemas.microsoft.com/office/drawing/2014/main" id="{79B35530-1B37-47AB-AC81-972D4D10F24A}"/>
              </a:ext>
            </a:extLst>
          </p:cNvPr>
          <p:cNvSpPr/>
          <p:nvPr/>
        </p:nvSpPr>
        <p:spPr>
          <a:xfrm>
            <a:off x="609601" y="6429155"/>
            <a:ext cx="1350819" cy="338554"/>
          </a:xfrm>
          <a:prstGeom prst="rect">
            <a:avLst/>
          </a:prstGeom>
        </p:spPr>
        <p:txBody>
          <a:bodyPr wrap="none">
            <a:spAutoFit/>
          </a:bodyPr>
          <a:lstStyle/>
          <a:p>
            <a:r>
              <a:rPr lang="fr-FR" sz="1600" i="1" baseline="30000" dirty="0">
                <a:solidFill>
                  <a:schemeClr val="bg2">
                    <a:lumMod val="50000"/>
                  </a:schemeClr>
                </a:solidFill>
                <a:latin typeface="Franklin Gothic Book" panose="020B0503020102020204" pitchFamily="34" charset="0"/>
              </a:rPr>
              <a:t>Source: NASA, 2017</a:t>
            </a:r>
            <a:endParaRPr lang="fr-FR" sz="16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2011707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Wind Energy Profile (UK)</a:t>
            </a:r>
          </a:p>
        </p:txBody>
      </p:sp>
      <p:sp>
        <p:nvSpPr>
          <p:cNvPr id="4" name="Slide Number Placeholder 3"/>
          <p:cNvSpPr>
            <a:spLocks noGrp="1"/>
          </p:cNvSpPr>
          <p:nvPr>
            <p:ph type="sldNum" sz="quarter" idx="12"/>
          </p:nvPr>
        </p:nvSpPr>
        <p:spPr/>
        <p:txBody>
          <a:bodyPr/>
          <a:lstStyle/>
          <a:p>
            <a:fld id="{E31375A4-56A4-47D6-9801-1991572033F7}" type="slidenum">
              <a:rPr lang="en-US" smtClean="0"/>
              <a:t>12</a:t>
            </a:fld>
            <a:endParaRPr lang="en-US"/>
          </a:p>
        </p:txBody>
      </p:sp>
      <p:graphicFrame>
        <p:nvGraphicFramePr>
          <p:cNvPr id="6" name="Chart 5"/>
          <p:cNvGraphicFramePr>
            <a:graphicFrameLocks/>
          </p:cNvGraphicFramePr>
          <p:nvPr>
            <p:extLst>
              <p:ext uri="{D42A27DB-BD31-4B8C-83A1-F6EECF244321}">
                <p14:modId xmlns:p14="http://schemas.microsoft.com/office/powerpoint/2010/main" val="3599039257"/>
              </p:ext>
            </p:extLst>
          </p:nvPr>
        </p:nvGraphicFramePr>
        <p:xfrm>
          <a:off x="609601" y="1085117"/>
          <a:ext cx="7045568" cy="4935415"/>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7894959" y="2490994"/>
            <a:ext cx="3798277" cy="923330"/>
          </a:xfrm>
          <a:prstGeom prst="rect">
            <a:avLst/>
          </a:prstGeom>
          <a:solidFill>
            <a:schemeClr val="tx2">
              <a:lumMod val="65000"/>
              <a:lumOff val="35000"/>
            </a:schemeClr>
          </a:solidFill>
        </p:spPr>
        <p:txBody>
          <a:bodyPr wrap="square" rtlCol="0" anchor="ctr">
            <a:spAutoFit/>
          </a:bodyPr>
          <a:lstStyle/>
          <a:p>
            <a:r>
              <a:rPr lang="en-US" dirty="0">
                <a:solidFill>
                  <a:schemeClr val="bg1"/>
                </a:solidFill>
                <a:latin typeface="Franklin Gothic Book" panose="020B0503020102020204" pitchFamily="34" charset="0"/>
              </a:rPr>
              <a:t>Energy Generation : 72.4 GWh/y</a:t>
            </a:r>
          </a:p>
          <a:p>
            <a:r>
              <a:rPr lang="en-US" dirty="0">
                <a:solidFill>
                  <a:schemeClr val="bg1"/>
                </a:solidFill>
                <a:latin typeface="Franklin Gothic Book" panose="020B0503020102020204" pitchFamily="34" charset="0"/>
              </a:rPr>
              <a:t>Capacity Factor	 : 41%</a:t>
            </a:r>
          </a:p>
          <a:p>
            <a:r>
              <a:rPr lang="en-US" dirty="0">
                <a:solidFill>
                  <a:schemeClr val="bg1"/>
                </a:solidFill>
                <a:latin typeface="Franklin Gothic Book" panose="020B0503020102020204" pitchFamily="34" charset="0"/>
              </a:rPr>
              <a:t>Profit (FIT)	 : € 0.45 M</a:t>
            </a:r>
          </a:p>
        </p:txBody>
      </p:sp>
      <p:sp>
        <p:nvSpPr>
          <p:cNvPr id="8" name="Rectangle 7">
            <a:extLst>
              <a:ext uri="{FF2B5EF4-FFF2-40B4-BE49-F238E27FC236}">
                <a16:creationId xmlns:a16="http://schemas.microsoft.com/office/drawing/2014/main" id="{8303BFB7-AAB7-4F66-BE6F-50EF4FEBAFED}"/>
              </a:ext>
            </a:extLst>
          </p:cNvPr>
          <p:cNvSpPr/>
          <p:nvPr/>
        </p:nvSpPr>
        <p:spPr>
          <a:xfrm>
            <a:off x="609601" y="6429155"/>
            <a:ext cx="1350819" cy="338554"/>
          </a:xfrm>
          <a:prstGeom prst="rect">
            <a:avLst/>
          </a:prstGeom>
        </p:spPr>
        <p:txBody>
          <a:bodyPr wrap="none">
            <a:spAutoFit/>
          </a:bodyPr>
          <a:lstStyle/>
          <a:p>
            <a:r>
              <a:rPr lang="fr-FR" sz="1600" i="1" baseline="30000" dirty="0">
                <a:solidFill>
                  <a:schemeClr val="bg2">
                    <a:lumMod val="50000"/>
                  </a:schemeClr>
                </a:solidFill>
                <a:latin typeface="Franklin Gothic Book" panose="020B0503020102020204" pitchFamily="34" charset="0"/>
              </a:rPr>
              <a:t>Source: NASA, 2017</a:t>
            </a:r>
            <a:endParaRPr lang="fr-FR" sz="1600" i="1" dirty="0">
              <a:solidFill>
                <a:schemeClr val="bg2">
                  <a:lumMod val="50000"/>
                </a:schemeClr>
              </a:solidFill>
              <a:latin typeface="Franklin Gothic Book" panose="020B0503020102020204" pitchFamily="34" charset="0"/>
            </a:endParaRPr>
          </a:p>
        </p:txBody>
      </p:sp>
    </p:spTree>
    <p:extLst>
      <p:ext uri="{BB962C8B-B14F-4D97-AF65-F5344CB8AC3E}">
        <p14:creationId xmlns:p14="http://schemas.microsoft.com/office/powerpoint/2010/main" val="28076529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A650-E219-4B44-8E12-3427B84FD7B6}"/>
              </a:ext>
            </a:extLst>
          </p:cNvPr>
          <p:cNvSpPr>
            <a:spLocks noGrp="1"/>
          </p:cNvSpPr>
          <p:nvPr>
            <p:ph type="title"/>
          </p:nvPr>
        </p:nvSpPr>
        <p:spPr>
          <a:xfrm>
            <a:off x="1295400" y="2541573"/>
            <a:ext cx="10083800" cy="2743200"/>
          </a:xfrm>
        </p:spPr>
        <p:txBody>
          <a:bodyPr/>
          <a:lstStyle/>
          <a:p>
            <a:r>
              <a:rPr lang="en-US" dirty="0"/>
              <a:t>ETS Impact in Germany</a:t>
            </a:r>
            <a:endParaRPr lang="fr-FR" dirty="0"/>
          </a:p>
        </p:txBody>
      </p:sp>
      <p:sp>
        <p:nvSpPr>
          <p:cNvPr id="3" name="Rectangle 2">
            <a:extLst>
              <a:ext uri="{FF2B5EF4-FFF2-40B4-BE49-F238E27FC236}">
                <a16:creationId xmlns:a16="http://schemas.microsoft.com/office/drawing/2014/main" id="{5CCD374A-C5C5-41FC-9E2B-20B27077DF95}"/>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8" name="Picture 6" descr="Gambar terkait">
            <a:extLst>
              <a:ext uri="{FF2B5EF4-FFF2-40B4-BE49-F238E27FC236}">
                <a16:creationId xmlns:a16="http://schemas.microsoft.com/office/drawing/2014/main" id="{1FA7F8D2-3933-4045-98FF-B5944A6C133B}"/>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14764" y="1708728"/>
            <a:ext cx="2447636" cy="244763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C13BE48-1D48-4710-94BD-7DD73122A74C}"/>
              </a:ext>
            </a:extLst>
          </p:cNvPr>
          <p:cNvSpPr>
            <a:spLocks noGrp="1"/>
          </p:cNvSpPr>
          <p:nvPr>
            <p:ph type="sldNum" sz="quarter" idx="4"/>
          </p:nvPr>
        </p:nvSpPr>
        <p:spPr/>
        <p:txBody>
          <a:bodyPr/>
          <a:lstStyle/>
          <a:p>
            <a:fld id="{E31375A4-56A4-47D6-9801-1991572033F7}" type="slidenum">
              <a:rPr lang="en-US" smtClean="0"/>
              <a:pPr/>
              <a:t>13</a:t>
            </a:fld>
            <a:endParaRPr lang="en-US" dirty="0"/>
          </a:p>
        </p:txBody>
      </p:sp>
    </p:spTree>
    <p:extLst>
      <p:ext uri="{BB962C8B-B14F-4D97-AF65-F5344CB8AC3E}">
        <p14:creationId xmlns:p14="http://schemas.microsoft.com/office/powerpoint/2010/main" val="45443901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AA79E-E647-4127-8BB5-440281F886DF}"/>
              </a:ext>
            </a:extLst>
          </p:cNvPr>
          <p:cNvSpPr>
            <a:spLocks noGrp="1"/>
          </p:cNvSpPr>
          <p:nvPr>
            <p:ph type="title"/>
          </p:nvPr>
        </p:nvSpPr>
        <p:spPr/>
        <p:txBody>
          <a:bodyPr/>
          <a:lstStyle/>
          <a:p>
            <a:r>
              <a:rPr lang="en-US" dirty="0"/>
              <a:t>Model Assumption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B36C3D0-8F7D-4840-AEF1-595530A0E64A}"/>
                  </a:ext>
                </a:extLst>
              </p:cNvPr>
              <p:cNvSpPr>
                <a:spLocks noGrp="1"/>
              </p:cNvSpPr>
              <p:nvPr>
                <p:ph idx="1"/>
              </p:nvPr>
            </p:nvSpPr>
            <p:spPr/>
            <p:txBody>
              <a:bodyPr>
                <a:normAutofit/>
              </a:bodyPr>
              <a:lstStyle/>
              <a:p>
                <a:r>
                  <a:rPr lang="en-US" sz="2400" dirty="0"/>
                  <a:t>Prices are known </a:t>
                </a:r>
              </a:p>
              <a:p>
                <a:r>
                  <a:rPr lang="en-US" sz="2400" dirty="0"/>
                  <a:t>Comparison between the STMC and the DAM price for the horizon of the year 2017</a:t>
                </a:r>
              </a:p>
              <a:p>
                <a:endParaRPr lang="en-US" sz="2400" dirty="0"/>
              </a:p>
              <a:p>
                <a:pPr marL="0" indent="0">
                  <a:buNone/>
                </a:pPr>
                <a:r>
                  <a:rPr lang="en-US" sz="2400" dirty="0"/>
                  <a:t>			</a:t>
                </a:r>
              </a:p>
              <a:p>
                <a:pPr marL="0" indent="0">
                  <a:buNone/>
                </a:pPr>
                <a:endParaRPr lang="en-US" sz="2400" dirty="0"/>
              </a:p>
              <a:p>
                <a:r>
                  <a:rPr lang="en-US" sz="2400" dirty="0"/>
                  <a:t>Temporal Resolution is up to hour (</a:t>
                </a:r>
                <a14:m>
                  <m:oMath xmlns:m="http://schemas.openxmlformats.org/officeDocument/2006/math">
                    <m:r>
                      <a:rPr lang="en-US" sz="2400" b="0" i="1" smtClean="0">
                        <a:latin typeface="Cambria Math" panose="02040503050406030204" pitchFamily="18" charset="0"/>
                      </a:rPr>
                      <m:t>24×365 </m:t>
                    </m:r>
                  </m:oMath>
                </a14:m>
                <a:r>
                  <a:rPr lang="en-US" sz="2400" dirty="0"/>
                  <a:t>intervals)</a:t>
                </a:r>
              </a:p>
              <a:p>
                <a:r>
                  <a:rPr lang="en-US" sz="2400" dirty="0"/>
                  <a:t>Multiple modes of operation : 100 % and 40 % Nominal Capacity </a:t>
                </a:r>
              </a:p>
              <a:p>
                <a:r>
                  <a:rPr lang="en-US" sz="2400" dirty="0"/>
                  <a:t>Cold Start-up time : 10h for coal and 4h for CCGT </a:t>
                </a:r>
              </a:p>
              <a:p>
                <a:endParaRPr lang="en-US" sz="2400" dirty="0"/>
              </a:p>
            </p:txBody>
          </p:sp>
        </mc:Choice>
        <mc:Fallback xmlns="">
          <p:sp>
            <p:nvSpPr>
              <p:cNvPr id="3" name="Content Placeholder 2">
                <a:extLst>
                  <a:ext uri="{FF2B5EF4-FFF2-40B4-BE49-F238E27FC236}">
                    <a16:creationId xmlns:a16="http://schemas.microsoft.com/office/drawing/2014/main" id="{FB36C3D0-8F7D-4840-AEF1-595530A0E64A}"/>
                  </a:ext>
                </a:extLst>
              </p:cNvPr>
              <p:cNvSpPr>
                <a:spLocks noGrp="1" noRot="1" noChangeAspect="1" noMove="1" noResize="1" noEditPoints="1" noAdjustHandles="1" noChangeArrowheads="1" noChangeShapeType="1" noTextEdit="1"/>
              </p:cNvSpPr>
              <p:nvPr>
                <p:ph idx="1"/>
              </p:nvPr>
            </p:nvSpPr>
            <p:spPr>
              <a:blipFill>
                <a:blip r:embed="rId3"/>
                <a:stretch>
                  <a:fillRect l="-810" t="-1493"/>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01ACD036-9CFE-4164-9BF0-2B27679E87B1}"/>
              </a:ext>
            </a:extLst>
          </p:cNvPr>
          <p:cNvSpPr>
            <a:spLocks noGrp="1"/>
          </p:cNvSpPr>
          <p:nvPr>
            <p:ph type="sldNum" sz="quarter" idx="12"/>
          </p:nvPr>
        </p:nvSpPr>
        <p:spPr/>
        <p:txBody>
          <a:bodyPr/>
          <a:lstStyle/>
          <a:p>
            <a:fld id="{E31375A4-56A4-47D6-9801-1991572033F7}" type="slidenum">
              <a:rPr lang="en-US" smtClean="0"/>
              <a:t>14</a:t>
            </a:fld>
            <a:endParaRPr lang="en-US"/>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1130CDDE-5EB1-4627-9A72-D63C86443298}"/>
                  </a:ext>
                </a:extLst>
              </p:cNvPr>
              <p:cNvSpPr/>
              <p:nvPr/>
            </p:nvSpPr>
            <p:spPr>
              <a:xfrm>
                <a:off x="2640401" y="2787751"/>
                <a:ext cx="7563737" cy="856132"/>
              </a:xfrm>
              <a:prstGeom prst="rect">
                <a:avLst/>
              </a:prstGeom>
              <a:ln>
                <a:solidFill>
                  <a:schemeClr val="accent1"/>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𝑆𝑇𝑀𝐶</m:t>
                      </m:r>
                      <m:r>
                        <a:rPr lang="en-US" sz="2400" i="1">
                          <a:latin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𝐹𝑢𝑒𝑙</m:t>
                          </m:r>
                          <m:r>
                            <a:rPr lang="en-US" sz="2400" i="1">
                              <a:latin typeface="Cambria Math" panose="02040503050406030204" pitchFamily="18" charset="0"/>
                            </a:rPr>
                            <m:t> </m:t>
                          </m:r>
                          <m:r>
                            <a:rPr lang="en-US" sz="2400" i="1">
                              <a:latin typeface="Cambria Math" panose="02040503050406030204" pitchFamily="18" charset="0"/>
                            </a:rPr>
                            <m:t>𝐶𝑜𝑠𝑡</m:t>
                          </m:r>
                        </m:num>
                        <m:den>
                          <m:r>
                            <a:rPr lang="en-US" sz="2400" i="1">
                              <a:latin typeface="Cambria Math" panose="02040503050406030204" pitchFamily="18" charset="0"/>
                            </a:rPr>
                            <m:t>𝜂</m:t>
                          </m:r>
                        </m:den>
                      </m:f>
                      <m:r>
                        <a:rPr lang="en-US" sz="2400" i="1">
                          <a:latin typeface="Cambria Math" panose="02040503050406030204" pitchFamily="18" charset="0"/>
                        </a:rPr>
                        <m:t>+</m:t>
                      </m:r>
                      <m:r>
                        <a:rPr lang="en-US" sz="2400" i="1">
                          <a:latin typeface="Cambria Math" panose="02040503050406030204" pitchFamily="18" charset="0"/>
                        </a:rPr>
                        <m:t>𝐶</m:t>
                      </m:r>
                      <m:sSub>
                        <m:sSubPr>
                          <m:ctrlPr>
                            <a:rPr lang="en-US" sz="2400" i="1">
                              <a:latin typeface="Cambria Math" panose="02040503050406030204" pitchFamily="18" charset="0"/>
                            </a:rPr>
                          </m:ctrlPr>
                        </m:sSubPr>
                        <m:e>
                          <m:r>
                            <a:rPr lang="en-US" sz="2400" i="1">
                              <a:latin typeface="Cambria Math" panose="02040503050406030204" pitchFamily="18" charset="0"/>
                            </a:rPr>
                            <m:t>𝑂</m:t>
                          </m:r>
                        </m:e>
                        <m:sub>
                          <m:r>
                            <a:rPr lang="en-US" sz="2400" i="1">
                              <a:latin typeface="Cambria Math" panose="02040503050406030204" pitchFamily="18" charset="0"/>
                            </a:rPr>
                            <m:t>2</m:t>
                          </m:r>
                        </m:sub>
                      </m:sSub>
                      <m:r>
                        <a:rPr lang="en-US" sz="2400" i="1">
                          <a:latin typeface="Cambria Math" panose="02040503050406030204" pitchFamily="18" charset="0"/>
                        </a:rPr>
                        <m:t> </m:t>
                      </m:r>
                      <m:r>
                        <a:rPr lang="en-US" sz="2400" i="1">
                          <a:latin typeface="Cambria Math" panose="02040503050406030204" pitchFamily="18" charset="0"/>
                        </a:rPr>
                        <m:t>𝑐𝑜𝑠𝑡</m:t>
                      </m:r>
                      <m:r>
                        <a:rPr lang="en-US" sz="2400" i="1">
                          <a:latin typeface="Cambria Math" panose="02040503050406030204" pitchFamily="18" charset="0"/>
                        </a:rPr>
                        <m:t>+</m:t>
                      </m:r>
                      <m:r>
                        <a:rPr lang="en-US" sz="2400" i="1">
                          <a:latin typeface="Cambria Math" panose="02040503050406030204" pitchFamily="18" charset="0"/>
                        </a:rPr>
                        <m:t>𝑉𝑂𝑀</m:t>
                      </m:r>
                      <m:r>
                        <a:rPr lang="en-US" sz="2400" i="1">
                          <a:latin typeface="Cambria Math" panose="02040503050406030204" pitchFamily="18" charset="0"/>
                        </a:rPr>
                        <m:t>+</m:t>
                      </m:r>
                      <m:r>
                        <a:rPr lang="en-US" sz="2400" i="1">
                          <a:latin typeface="Cambria Math" panose="02040503050406030204" pitchFamily="18" charset="0"/>
                        </a:rPr>
                        <m:t>𝑆𝑡𝑎𝑟𝑡𝑢𝑝</m:t>
                      </m:r>
                      <m:r>
                        <a:rPr lang="en-US" sz="2400" i="1">
                          <a:latin typeface="Cambria Math" panose="02040503050406030204" pitchFamily="18" charset="0"/>
                        </a:rPr>
                        <m:t> </m:t>
                      </m:r>
                      <m:r>
                        <a:rPr lang="en-US" sz="2400" i="1">
                          <a:latin typeface="Cambria Math" panose="02040503050406030204" pitchFamily="18" charset="0"/>
                        </a:rPr>
                        <m:t>𝐶𝑜𝑠𝑡</m:t>
                      </m:r>
                      <m:r>
                        <a:rPr lang="en-US" sz="2400" i="1">
                          <a:latin typeface="Cambria Math" panose="02040503050406030204" pitchFamily="18" charset="0"/>
                        </a:rPr>
                        <m:t> </m:t>
                      </m:r>
                    </m:oMath>
                  </m:oMathPara>
                </a14:m>
                <a:endParaRPr lang="fr-FR" sz="2400" dirty="0"/>
              </a:p>
            </p:txBody>
          </p:sp>
        </mc:Choice>
        <mc:Fallback xmlns="">
          <p:sp>
            <p:nvSpPr>
              <p:cNvPr id="5" name="Rectangle 4">
                <a:extLst>
                  <a:ext uri="{FF2B5EF4-FFF2-40B4-BE49-F238E27FC236}">
                    <a16:creationId xmlns:a16="http://schemas.microsoft.com/office/drawing/2014/main" id="{1130CDDE-5EB1-4627-9A72-D63C86443298}"/>
                  </a:ext>
                </a:extLst>
              </p:cNvPr>
              <p:cNvSpPr>
                <a:spLocks noRot="1" noChangeAspect="1" noMove="1" noResize="1" noEditPoints="1" noAdjustHandles="1" noChangeArrowheads="1" noChangeShapeType="1" noTextEdit="1"/>
              </p:cNvSpPr>
              <p:nvPr/>
            </p:nvSpPr>
            <p:spPr>
              <a:xfrm>
                <a:off x="2640401" y="2787751"/>
                <a:ext cx="7563737" cy="856132"/>
              </a:xfrm>
              <a:prstGeom prst="rect">
                <a:avLst/>
              </a:prstGeom>
              <a:blipFill>
                <a:blip r:embed="rId4"/>
                <a:stretch>
                  <a:fillRect/>
                </a:stretch>
              </a:blipFill>
              <a:ln>
                <a:solidFill>
                  <a:schemeClr val="accent1"/>
                </a:solidFill>
              </a:ln>
            </p:spPr>
            <p:txBody>
              <a:bodyPr/>
              <a:lstStyle/>
              <a:p>
                <a:r>
                  <a:rPr lang="fr-FR">
                    <a:noFill/>
                  </a:rPr>
                  <a:t> </a:t>
                </a:r>
              </a:p>
            </p:txBody>
          </p:sp>
        </mc:Fallback>
      </mc:AlternateContent>
      <p:sp>
        <p:nvSpPr>
          <p:cNvPr id="6" name="Rectangle 5">
            <a:extLst>
              <a:ext uri="{FF2B5EF4-FFF2-40B4-BE49-F238E27FC236}">
                <a16:creationId xmlns:a16="http://schemas.microsoft.com/office/drawing/2014/main" id="{14C530F5-DA1F-4D42-8F2C-5C75F5B4785F}"/>
              </a:ext>
            </a:extLst>
          </p:cNvPr>
          <p:cNvSpPr/>
          <p:nvPr/>
        </p:nvSpPr>
        <p:spPr>
          <a:xfrm>
            <a:off x="480076" y="6425748"/>
            <a:ext cx="5546390" cy="369332"/>
          </a:xfrm>
          <a:prstGeom prst="rect">
            <a:avLst/>
          </a:prstGeom>
        </p:spPr>
        <p:txBody>
          <a:bodyPr wrap="none">
            <a:spAutoFit/>
          </a:bodyPr>
          <a:lstStyle/>
          <a:p>
            <a:r>
              <a:rPr lang="fr-FR" i="1" dirty="0">
                <a:solidFill>
                  <a:schemeClr val="bg2">
                    <a:lumMod val="50000"/>
                  </a:schemeClr>
                </a:solidFill>
                <a:latin typeface="Franklin Gothic Book" panose="020B0503020102020204" pitchFamily="34" charset="0"/>
              </a:rPr>
              <a:t>Source: </a:t>
            </a:r>
            <a:r>
              <a:rPr lang="fr-FR" i="1" dirty="0" err="1">
                <a:solidFill>
                  <a:schemeClr val="bg2">
                    <a:lumMod val="50000"/>
                  </a:schemeClr>
                </a:solidFill>
                <a:latin typeface="Franklin Gothic Book" panose="020B0503020102020204" pitchFamily="34" charset="0"/>
              </a:rPr>
              <a:t>Flexibility</a:t>
            </a:r>
            <a:r>
              <a:rPr lang="fr-FR" i="1" dirty="0">
                <a:solidFill>
                  <a:schemeClr val="bg2">
                    <a:lumMod val="50000"/>
                  </a:schemeClr>
                </a:solidFill>
                <a:latin typeface="Franklin Gothic Book" panose="020B0503020102020204" pitchFamily="34" charset="0"/>
              </a:rPr>
              <a:t> in Thermal Power Plants, Agora 2017</a:t>
            </a:r>
          </a:p>
        </p:txBody>
      </p:sp>
    </p:spTree>
    <p:extLst>
      <p:ext uri="{BB962C8B-B14F-4D97-AF65-F5344CB8AC3E}">
        <p14:creationId xmlns:p14="http://schemas.microsoft.com/office/powerpoint/2010/main" val="41241024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03E00F-6404-49CB-BDC4-06468545F96E}"/>
              </a:ext>
            </a:extLst>
          </p:cNvPr>
          <p:cNvSpPr txBox="1">
            <a:spLocks/>
          </p:cNvSpPr>
          <p:nvPr/>
        </p:nvSpPr>
        <p:spPr>
          <a:xfrm>
            <a:off x="0" y="185530"/>
            <a:ext cx="10515600" cy="6891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latin typeface="Franklin Gothic Book" panose="020B0503020102020204" pitchFamily="34" charset="0"/>
              </a:rPr>
              <a:t>	</a:t>
            </a:r>
            <a:r>
              <a:rPr lang="en-US" sz="2800" b="1" i="1" dirty="0">
                <a:latin typeface="Franklin Gothic Book" panose="020B0503020102020204" pitchFamily="34" charset="0"/>
              </a:rPr>
              <a:t>Germany Coal power plant</a:t>
            </a:r>
            <a:r>
              <a:rPr lang="en-US" b="1" dirty="0">
                <a:latin typeface="Franklin Gothic Book" panose="020B0503020102020204" pitchFamily="34" charset="0"/>
              </a:rPr>
              <a:t> </a:t>
            </a:r>
          </a:p>
        </p:txBody>
      </p:sp>
      <p:pic>
        <p:nvPicPr>
          <p:cNvPr id="10" name="Picture 9" descr="A screenshot of a cell phone&#10;&#10;Description generated with high confidence">
            <a:extLst>
              <a:ext uri="{FF2B5EF4-FFF2-40B4-BE49-F238E27FC236}">
                <a16:creationId xmlns:a16="http://schemas.microsoft.com/office/drawing/2014/main" id="{1363B03C-1CF2-4BD8-B4D2-F482903188F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39632"/>
          <a:stretch/>
        </p:blipFill>
        <p:spPr>
          <a:xfrm>
            <a:off x="0" y="1276349"/>
            <a:ext cx="12192000" cy="4295775"/>
          </a:xfrm>
          <a:prstGeom prst="rect">
            <a:avLst/>
          </a:prstGeom>
        </p:spPr>
      </p:pic>
      <p:sp>
        <p:nvSpPr>
          <p:cNvPr id="2" name="Slide Number Placeholder 1">
            <a:extLst>
              <a:ext uri="{FF2B5EF4-FFF2-40B4-BE49-F238E27FC236}">
                <a16:creationId xmlns:a16="http://schemas.microsoft.com/office/drawing/2014/main" id="{7B56C0E1-92F5-47BE-A408-E4C8BAB18E0F}"/>
              </a:ext>
            </a:extLst>
          </p:cNvPr>
          <p:cNvSpPr>
            <a:spLocks noGrp="1"/>
          </p:cNvSpPr>
          <p:nvPr>
            <p:ph type="sldNum" sz="quarter" idx="12"/>
          </p:nvPr>
        </p:nvSpPr>
        <p:spPr/>
        <p:txBody>
          <a:bodyPr/>
          <a:lstStyle/>
          <a:p>
            <a:fld id="{E31375A4-56A4-47D6-9801-1991572033F7}" type="slidenum">
              <a:rPr lang="en-US" smtClean="0">
                <a:latin typeface="+mj-lt"/>
              </a:rPr>
              <a:t>15</a:t>
            </a:fld>
            <a:endParaRPr lang="en-US">
              <a:latin typeface="+mj-lt"/>
            </a:endParaRPr>
          </a:p>
        </p:txBody>
      </p:sp>
    </p:spTree>
    <p:extLst>
      <p:ext uri="{BB962C8B-B14F-4D97-AF65-F5344CB8AC3E}">
        <p14:creationId xmlns:p14="http://schemas.microsoft.com/office/powerpoint/2010/main" val="6051300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4E2F44-4CDB-417B-864C-F329AB68D92A}"/>
              </a:ext>
            </a:extLst>
          </p:cNvPr>
          <p:cNvSpPr txBox="1">
            <a:spLocks/>
          </p:cNvSpPr>
          <p:nvPr/>
        </p:nvSpPr>
        <p:spPr>
          <a:xfrm>
            <a:off x="119269" y="225287"/>
            <a:ext cx="10515600" cy="5377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	</a:t>
            </a:r>
            <a:r>
              <a:rPr lang="en-US" sz="2500" b="1" i="1" dirty="0"/>
              <a:t>Germany CCGT power plant </a:t>
            </a:r>
            <a:endParaRPr lang="en-US" sz="2400" b="1" i="1" dirty="0"/>
          </a:p>
        </p:txBody>
      </p:sp>
      <p:pic>
        <p:nvPicPr>
          <p:cNvPr id="12" name="Picture 11" descr="A screenshot of a social media post&#10;&#10;Description generated with very high confidence">
            <a:extLst>
              <a:ext uri="{FF2B5EF4-FFF2-40B4-BE49-F238E27FC236}">
                <a16:creationId xmlns:a16="http://schemas.microsoft.com/office/drawing/2014/main" id="{BD27E091-CBF3-49F2-89F0-0B0E64F20DFB}"/>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0956"/>
          <a:stretch/>
        </p:blipFill>
        <p:spPr>
          <a:xfrm>
            <a:off x="0" y="1126435"/>
            <a:ext cx="12192000" cy="4345678"/>
          </a:xfrm>
          <a:prstGeom prst="rect">
            <a:avLst/>
          </a:prstGeom>
        </p:spPr>
      </p:pic>
      <p:sp>
        <p:nvSpPr>
          <p:cNvPr id="2" name="Slide Number Placeholder 1">
            <a:extLst>
              <a:ext uri="{FF2B5EF4-FFF2-40B4-BE49-F238E27FC236}">
                <a16:creationId xmlns:a16="http://schemas.microsoft.com/office/drawing/2014/main" id="{A4FBB779-65E7-4FC1-A653-9FF85FA11215}"/>
              </a:ext>
            </a:extLst>
          </p:cNvPr>
          <p:cNvSpPr>
            <a:spLocks noGrp="1"/>
          </p:cNvSpPr>
          <p:nvPr>
            <p:ph type="sldNum" sz="quarter" idx="12"/>
          </p:nvPr>
        </p:nvSpPr>
        <p:spPr/>
        <p:txBody>
          <a:bodyPr/>
          <a:lstStyle/>
          <a:p>
            <a:fld id="{E31375A4-56A4-47D6-9801-1991572033F7}" type="slidenum">
              <a:rPr lang="en-US" smtClean="0"/>
              <a:t>16</a:t>
            </a:fld>
            <a:endParaRPr lang="en-US"/>
          </a:p>
        </p:txBody>
      </p:sp>
    </p:spTree>
    <p:extLst>
      <p:ext uri="{BB962C8B-B14F-4D97-AF65-F5344CB8AC3E}">
        <p14:creationId xmlns:p14="http://schemas.microsoft.com/office/powerpoint/2010/main" val="751698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3C277-DAF7-4B74-A899-A031D5C9AF83}"/>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669860"/>
          </a:xfrm>
          <a:prstGeom prst="rect">
            <a:avLst/>
          </a:prstGeom>
        </p:spPr>
      </p:pic>
      <p:sp>
        <p:nvSpPr>
          <p:cNvPr id="3" name="TextBox 2">
            <a:extLst>
              <a:ext uri="{FF2B5EF4-FFF2-40B4-BE49-F238E27FC236}">
                <a16:creationId xmlns:a16="http://schemas.microsoft.com/office/drawing/2014/main" id="{DDF6D095-C527-4742-80BA-F2AB85075C3C}"/>
              </a:ext>
            </a:extLst>
          </p:cNvPr>
          <p:cNvSpPr txBox="1"/>
          <p:nvPr/>
        </p:nvSpPr>
        <p:spPr>
          <a:xfrm>
            <a:off x="5461168" y="1303761"/>
            <a:ext cx="2729820" cy="1846659"/>
          </a:xfrm>
          <a:prstGeom prst="rect">
            <a:avLst/>
          </a:prstGeom>
          <a:noFill/>
        </p:spPr>
        <p:txBody>
          <a:bodyPr wrap="square" rtlCol="0">
            <a:spAutoFit/>
          </a:bodyPr>
          <a:lstStyle/>
          <a:p>
            <a:r>
              <a:rPr lang="en-US" sz="1400" dirty="0">
                <a:latin typeface="Franklin Gothic Book" panose="020B0503020102020204" pitchFamily="34" charset="0"/>
              </a:rPr>
              <a:t>                     </a:t>
            </a:r>
            <a:r>
              <a:rPr lang="en-US" b="1" dirty="0">
                <a:latin typeface="Franklin Gothic Book" panose="020B0503020102020204" pitchFamily="34" charset="0"/>
              </a:rPr>
              <a:t> CCGT GE</a:t>
            </a:r>
          </a:p>
          <a:p>
            <a:r>
              <a:rPr lang="en-US" sz="1600" dirty="0">
                <a:latin typeface="Franklin Gothic Book" panose="020B0503020102020204" pitchFamily="34" charset="0"/>
              </a:rPr>
              <a:t>CF : </a:t>
            </a:r>
            <a:r>
              <a:rPr lang="en-US" sz="1600" b="1" dirty="0">
                <a:latin typeface="Franklin Gothic Book" panose="020B0503020102020204" pitchFamily="34" charset="0"/>
              </a:rPr>
              <a:t>61 %</a:t>
            </a:r>
            <a:r>
              <a:rPr lang="en-US" sz="1600" dirty="0">
                <a:latin typeface="Franklin Gothic Book" panose="020B0503020102020204" pitchFamily="34" charset="0"/>
              </a:rPr>
              <a:t>  </a:t>
            </a:r>
          </a:p>
          <a:p>
            <a:r>
              <a:rPr lang="en-US" sz="1600" dirty="0">
                <a:latin typeface="Franklin Gothic Book" panose="020B0503020102020204" pitchFamily="34" charset="0"/>
              </a:rPr>
              <a:t>Start-ups : 40</a:t>
            </a:r>
          </a:p>
          <a:p>
            <a:r>
              <a:rPr lang="en-US" sz="1600" dirty="0">
                <a:latin typeface="Franklin Gothic Book" panose="020B0503020102020204" pitchFamily="34" charset="0"/>
              </a:rPr>
              <a:t>Annual Production : 0.51 </a:t>
            </a:r>
            <a:r>
              <a:rPr lang="en-US" sz="1600" dirty="0" err="1">
                <a:latin typeface="Franklin Gothic Book" panose="020B0503020102020204" pitchFamily="34" charset="0"/>
              </a:rPr>
              <a:t>TWh</a:t>
            </a:r>
            <a:endParaRPr lang="en-US" sz="1600" dirty="0">
              <a:latin typeface="Franklin Gothic Book" panose="020B0503020102020204" pitchFamily="34" charset="0"/>
            </a:endParaRPr>
          </a:p>
          <a:p>
            <a:r>
              <a:rPr lang="en-US" sz="1600" dirty="0">
                <a:latin typeface="Franklin Gothic Book" panose="020B0503020102020204" pitchFamily="34" charset="0"/>
              </a:rPr>
              <a:t>STMC : 41.6 </a:t>
            </a:r>
            <a:r>
              <a:rPr lang="fr-FR" sz="1600" dirty="0">
                <a:latin typeface="Franklin Gothic Book" panose="020B0503020102020204" pitchFamily="34" charset="0"/>
              </a:rPr>
              <a:t>€</a:t>
            </a:r>
            <a:r>
              <a:rPr lang="en-US" sz="1600" dirty="0">
                <a:latin typeface="Franklin Gothic Book" panose="020B0503020102020204" pitchFamily="34" charset="0"/>
              </a:rPr>
              <a:t>/MWh</a:t>
            </a:r>
          </a:p>
          <a:p>
            <a:r>
              <a:rPr lang="en-US" sz="1600" b="1" dirty="0">
                <a:solidFill>
                  <a:srgbClr val="FF0000"/>
                </a:solidFill>
                <a:latin typeface="Franklin Gothic Book" panose="020B0503020102020204" pitchFamily="34" charset="0"/>
              </a:rPr>
              <a:t>Profit: 0.16 mil </a:t>
            </a:r>
            <a:r>
              <a:rPr lang="fr-FR" sz="1600" b="1" dirty="0">
                <a:solidFill>
                  <a:srgbClr val="FF0000"/>
                </a:solidFill>
                <a:latin typeface="Franklin Gothic Book" panose="020B0503020102020204" pitchFamily="34" charset="0"/>
              </a:rPr>
              <a:t>€</a:t>
            </a:r>
            <a:br>
              <a:rPr lang="fr-FR" sz="1600" b="1" dirty="0">
                <a:solidFill>
                  <a:srgbClr val="FF0000"/>
                </a:solidFill>
                <a:latin typeface="Franklin Gothic Book" panose="020B0503020102020204" pitchFamily="34" charset="0"/>
              </a:rPr>
            </a:br>
            <a:r>
              <a:rPr lang="fr-FR" sz="1600" b="1" dirty="0" err="1">
                <a:solidFill>
                  <a:srgbClr val="FF0000"/>
                </a:solidFill>
                <a:latin typeface="Franklin Gothic Book" panose="020B0503020102020204" pitchFamily="34" charset="0"/>
              </a:rPr>
              <a:t>Margin</a:t>
            </a:r>
            <a:r>
              <a:rPr lang="fr-FR" sz="1600" b="1" dirty="0">
                <a:solidFill>
                  <a:srgbClr val="FF0000"/>
                </a:solidFill>
                <a:latin typeface="Franklin Gothic Book" panose="020B0503020102020204" pitchFamily="34" charset="0"/>
              </a:rPr>
              <a:t>: 0.308 €/ MWh</a:t>
            </a:r>
            <a:endParaRPr lang="en-US" sz="1600" b="1" dirty="0">
              <a:solidFill>
                <a:srgbClr val="FF0000"/>
              </a:solidFill>
              <a:latin typeface="Franklin Gothic Book" panose="020B0503020102020204" pitchFamily="34" charset="0"/>
            </a:endParaRPr>
          </a:p>
        </p:txBody>
      </p:sp>
      <p:sp>
        <p:nvSpPr>
          <p:cNvPr id="6" name="TextBox 5">
            <a:extLst>
              <a:ext uri="{FF2B5EF4-FFF2-40B4-BE49-F238E27FC236}">
                <a16:creationId xmlns:a16="http://schemas.microsoft.com/office/drawing/2014/main" id="{4F1F103E-A712-42CF-8B52-D4105FB227DC}"/>
              </a:ext>
            </a:extLst>
          </p:cNvPr>
          <p:cNvSpPr txBox="1"/>
          <p:nvPr/>
        </p:nvSpPr>
        <p:spPr>
          <a:xfrm>
            <a:off x="5461168" y="3473105"/>
            <a:ext cx="2769341" cy="1846659"/>
          </a:xfrm>
          <a:prstGeom prst="rect">
            <a:avLst/>
          </a:prstGeom>
          <a:noFill/>
        </p:spPr>
        <p:txBody>
          <a:bodyPr wrap="square" rtlCol="0">
            <a:spAutoFit/>
          </a:bodyPr>
          <a:lstStyle/>
          <a:p>
            <a:r>
              <a:rPr lang="en-US" sz="1400" dirty="0">
                <a:latin typeface="Franklin Gothic Book" panose="020B0503020102020204" pitchFamily="34" charset="0"/>
              </a:rPr>
              <a:t>                      </a:t>
            </a:r>
            <a:r>
              <a:rPr lang="en-US" b="1" dirty="0">
                <a:latin typeface="Franklin Gothic Book" panose="020B0503020102020204" pitchFamily="34" charset="0"/>
              </a:rPr>
              <a:t>Coal GE</a:t>
            </a:r>
          </a:p>
          <a:p>
            <a:r>
              <a:rPr lang="en-US" sz="1600" dirty="0">
                <a:latin typeface="Franklin Gothic Book" panose="020B0503020102020204" pitchFamily="34" charset="0"/>
              </a:rPr>
              <a:t>CF : 60 % </a:t>
            </a:r>
          </a:p>
          <a:p>
            <a:r>
              <a:rPr lang="en-US" sz="1600" dirty="0">
                <a:latin typeface="Franklin Gothic Book" panose="020B0503020102020204" pitchFamily="34" charset="0"/>
              </a:rPr>
              <a:t>Start-ups : 28</a:t>
            </a:r>
          </a:p>
          <a:p>
            <a:r>
              <a:rPr lang="en-US" sz="1600" dirty="0">
                <a:latin typeface="Franklin Gothic Book" panose="020B0503020102020204" pitchFamily="34" charset="0"/>
              </a:rPr>
              <a:t>Annual Production : 0.51 </a:t>
            </a:r>
            <a:r>
              <a:rPr lang="en-US" sz="1600" dirty="0" err="1">
                <a:latin typeface="Franklin Gothic Book" panose="020B0503020102020204" pitchFamily="34" charset="0"/>
              </a:rPr>
              <a:t>TWh</a:t>
            </a:r>
            <a:endParaRPr lang="en-US" sz="1600" dirty="0">
              <a:latin typeface="Franklin Gothic Book" panose="020B0503020102020204" pitchFamily="34" charset="0"/>
            </a:endParaRPr>
          </a:p>
          <a:p>
            <a:r>
              <a:rPr lang="en-US" sz="1600" dirty="0">
                <a:latin typeface="Franklin Gothic Book" panose="020B0503020102020204" pitchFamily="34" charset="0"/>
              </a:rPr>
              <a:t>STMC: 39.8 </a:t>
            </a:r>
            <a:r>
              <a:rPr lang="fr-FR" sz="1600" dirty="0">
                <a:latin typeface="Franklin Gothic Book" panose="020B0503020102020204" pitchFamily="34" charset="0"/>
              </a:rPr>
              <a:t>€</a:t>
            </a:r>
            <a:r>
              <a:rPr lang="en-US" sz="1600" dirty="0">
                <a:latin typeface="Franklin Gothic Book" panose="020B0503020102020204" pitchFamily="34" charset="0"/>
              </a:rPr>
              <a:t>/MWh</a:t>
            </a:r>
          </a:p>
          <a:p>
            <a:r>
              <a:rPr lang="en-US" sz="1600" b="1" dirty="0">
                <a:solidFill>
                  <a:srgbClr val="009A3E"/>
                </a:solidFill>
                <a:latin typeface="Franklin Gothic Book" panose="020B0503020102020204" pitchFamily="34" charset="0"/>
              </a:rPr>
              <a:t>Profit: 1.0 mil </a:t>
            </a:r>
            <a:r>
              <a:rPr lang="fr-FR" sz="1600" b="1" dirty="0">
                <a:solidFill>
                  <a:srgbClr val="009A3E"/>
                </a:solidFill>
                <a:latin typeface="Franklin Gothic Book" panose="020B0503020102020204" pitchFamily="34" charset="0"/>
              </a:rPr>
              <a:t>€</a:t>
            </a:r>
          </a:p>
          <a:p>
            <a:r>
              <a:rPr lang="en-US" sz="1600" b="1" dirty="0">
                <a:solidFill>
                  <a:srgbClr val="009A3E"/>
                </a:solidFill>
                <a:latin typeface="Franklin Gothic Book" panose="020B0503020102020204" pitchFamily="34" charset="0"/>
              </a:rPr>
              <a:t>M</a:t>
            </a:r>
            <a:r>
              <a:rPr lang="fr-FR" sz="1600" b="1" dirty="0" err="1">
                <a:solidFill>
                  <a:srgbClr val="009A3E"/>
                </a:solidFill>
                <a:latin typeface="Franklin Gothic Book" panose="020B0503020102020204" pitchFamily="34" charset="0"/>
              </a:rPr>
              <a:t>argin</a:t>
            </a:r>
            <a:r>
              <a:rPr lang="fr-FR" sz="1600" b="1" dirty="0">
                <a:solidFill>
                  <a:srgbClr val="009A3E"/>
                </a:solidFill>
                <a:latin typeface="Franklin Gothic Book" panose="020B0503020102020204" pitchFamily="34" charset="0"/>
              </a:rPr>
              <a:t>: 1.96 €/ MWh</a:t>
            </a:r>
            <a:endParaRPr lang="en-US" sz="1400" b="1" dirty="0">
              <a:solidFill>
                <a:srgbClr val="009A3E"/>
              </a:solidFill>
              <a:latin typeface="Franklin Gothic Book" panose="020B0503020102020204" pitchFamily="34" charset="0"/>
            </a:endParaRPr>
          </a:p>
        </p:txBody>
      </p:sp>
      <p:sp>
        <p:nvSpPr>
          <p:cNvPr id="8" name="Title 1">
            <a:extLst>
              <a:ext uri="{FF2B5EF4-FFF2-40B4-BE49-F238E27FC236}">
                <a16:creationId xmlns:a16="http://schemas.microsoft.com/office/drawing/2014/main" id="{D7646CCE-A6C2-4C8D-9855-124E7B3EE562}"/>
              </a:ext>
            </a:extLst>
          </p:cNvPr>
          <p:cNvSpPr>
            <a:spLocks noGrp="1"/>
          </p:cNvSpPr>
          <p:nvPr>
            <p:ph type="title"/>
          </p:nvPr>
        </p:nvSpPr>
        <p:spPr>
          <a:xfrm>
            <a:off x="0" y="100384"/>
            <a:ext cx="10515600" cy="537791"/>
          </a:xfrm>
        </p:spPr>
        <p:txBody>
          <a:bodyPr>
            <a:normAutofit/>
          </a:bodyPr>
          <a:lstStyle/>
          <a:p>
            <a:r>
              <a:rPr lang="en-US" sz="2500" dirty="0"/>
              <a:t>	</a:t>
            </a:r>
            <a:r>
              <a:rPr lang="en-US" dirty="0"/>
              <a:t>Germany: Profit &amp; Cost</a:t>
            </a:r>
          </a:p>
        </p:txBody>
      </p:sp>
      <p:sp>
        <p:nvSpPr>
          <p:cNvPr id="2" name="Slide Number Placeholder 1">
            <a:extLst>
              <a:ext uri="{FF2B5EF4-FFF2-40B4-BE49-F238E27FC236}">
                <a16:creationId xmlns:a16="http://schemas.microsoft.com/office/drawing/2014/main" id="{A9D91E4E-58B5-4DA4-A089-649C289617E6}"/>
              </a:ext>
            </a:extLst>
          </p:cNvPr>
          <p:cNvSpPr>
            <a:spLocks noGrp="1"/>
          </p:cNvSpPr>
          <p:nvPr>
            <p:ph type="sldNum" sz="quarter" idx="12"/>
          </p:nvPr>
        </p:nvSpPr>
        <p:spPr/>
        <p:txBody>
          <a:bodyPr/>
          <a:lstStyle/>
          <a:p>
            <a:fld id="{E31375A4-56A4-47D6-9801-1991572033F7}" type="slidenum">
              <a:rPr lang="en-US" smtClean="0"/>
              <a:t>17</a:t>
            </a:fld>
            <a:endParaRPr lang="en-US"/>
          </a:p>
        </p:txBody>
      </p:sp>
      <p:sp>
        <p:nvSpPr>
          <p:cNvPr id="7" name="TextBox 6">
            <a:extLst>
              <a:ext uri="{FF2B5EF4-FFF2-40B4-BE49-F238E27FC236}">
                <a16:creationId xmlns:a16="http://schemas.microsoft.com/office/drawing/2014/main" id="{F7228374-1E09-4C89-A8D2-8EA3DD01FAB3}"/>
              </a:ext>
            </a:extLst>
          </p:cNvPr>
          <p:cNvSpPr txBox="1"/>
          <p:nvPr/>
        </p:nvSpPr>
        <p:spPr>
          <a:xfrm>
            <a:off x="8230509" y="3490962"/>
            <a:ext cx="1571264" cy="261610"/>
          </a:xfrm>
          <a:prstGeom prst="rect">
            <a:avLst/>
          </a:prstGeom>
          <a:solidFill>
            <a:schemeClr val="bg1">
              <a:lumMod val="95000"/>
            </a:schemeClr>
          </a:solidFill>
        </p:spPr>
        <p:txBody>
          <a:bodyPr wrap="none" rtlCol="0">
            <a:spAutoFit/>
          </a:bodyPr>
          <a:lstStyle/>
          <a:p>
            <a:r>
              <a:rPr lang="en-US" sz="1100" b="1" dirty="0">
                <a:solidFill>
                  <a:schemeClr val="tx2"/>
                </a:solidFill>
              </a:rPr>
              <a:t>OPEX Coal Germany</a:t>
            </a:r>
            <a:endParaRPr lang="fr-FR" sz="1100" b="1" dirty="0">
              <a:solidFill>
                <a:schemeClr val="tx2"/>
              </a:solidFill>
            </a:endParaRPr>
          </a:p>
        </p:txBody>
      </p:sp>
    </p:spTree>
    <p:extLst>
      <p:ext uri="{BB962C8B-B14F-4D97-AF65-F5344CB8AC3E}">
        <p14:creationId xmlns:p14="http://schemas.microsoft.com/office/powerpoint/2010/main" val="34051923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646CCE-A6C2-4C8D-9855-124E7B3EE562}"/>
              </a:ext>
            </a:extLst>
          </p:cNvPr>
          <p:cNvSpPr>
            <a:spLocks noGrp="1"/>
          </p:cNvSpPr>
          <p:nvPr>
            <p:ph type="title"/>
          </p:nvPr>
        </p:nvSpPr>
        <p:spPr>
          <a:xfrm>
            <a:off x="0" y="0"/>
            <a:ext cx="10515600" cy="537791"/>
          </a:xfrm>
        </p:spPr>
        <p:txBody>
          <a:bodyPr>
            <a:normAutofit/>
          </a:bodyPr>
          <a:lstStyle/>
          <a:p>
            <a:r>
              <a:rPr lang="en-US" sz="2500" i="1" dirty="0"/>
              <a:t>	</a:t>
            </a:r>
            <a:r>
              <a:rPr lang="en-US" i="1" dirty="0"/>
              <a:t>Germany: STMC vs DAM </a:t>
            </a:r>
          </a:p>
        </p:txBody>
      </p:sp>
      <p:pic>
        <p:nvPicPr>
          <p:cNvPr id="5" name="Picture 4" descr="A picture containing antenna&#10;&#10;Description generated with high confidence">
            <a:extLst>
              <a:ext uri="{FF2B5EF4-FFF2-40B4-BE49-F238E27FC236}">
                <a16:creationId xmlns:a16="http://schemas.microsoft.com/office/drawing/2014/main" id="{630577A2-9917-46F2-B9AE-629522D8BB5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Slide Number Placeholder 1">
            <a:extLst>
              <a:ext uri="{FF2B5EF4-FFF2-40B4-BE49-F238E27FC236}">
                <a16:creationId xmlns:a16="http://schemas.microsoft.com/office/drawing/2014/main" id="{8A994767-9C2C-4D8F-B320-1F25C640020E}"/>
              </a:ext>
            </a:extLst>
          </p:cNvPr>
          <p:cNvSpPr>
            <a:spLocks noGrp="1"/>
          </p:cNvSpPr>
          <p:nvPr>
            <p:ph type="sldNum" sz="quarter" idx="12"/>
          </p:nvPr>
        </p:nvSpPr>
        <p:spPr/>
        <p:txBody>
          <a:bodyPr/>
          <a:lstStyle/>
          <a:p>
            <a:fld id="{E31375A4-56A4-47D6-9801-1991572033F7}" type="slidenum">
              <a:rPr lang="en-US" smtClean="0"/>
              <a:t>18</a:t>
            </a:fld>
            <a:endParaRPr lang="en-US"/>
          </a:p>
        </p:txBody>
      </p:sp>
    </p:spTree>
    <p:extLst>
      <p:ext uri="{BB962C8B-B14F-4D97-AF65-F5344CB8AC3E}">
        <p14:creationId xmlns:p14="http://schemas.microsoft.com/office/powerpoint/2010/main" val="35055444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Machine generated alternative text:&#10;Germany reaches 33.1 percent renewable power in 2017 &#10;Gross power generation mix &#10;source: AGEB &#10;Other &#10;4.2% &#10;Natural gas &#10;13.1% &#10;Lignite &#10;22.6% &#10;Renewables &#10;33.1% &#10;654.1 TWh &#10;gross power &#10;generation &#10;6.1% &#10;2.8% &#10;13.3% &#10;0.9% &#10;7.0% &#10;3.0% &#10;Solar power &#10;Wind (Offshore) &#10;Wind (Onshore) &#10;Waste &#10;Biomass &#10;Hydro power &#10;Hard coal &#10;14.4% &#10;Nuclear &#10;11.6% &#10;Oil &#10;0.9% &#10;Energy Translt1011 &#10;energytransition.org CC ay &#10;The Global Energjeujende ">
            <a:extLst>
              <a:ext uri="{FF2B5EF4-FFF2-40B4-BE49-F238E27FC236}">
                <a16:creationId xmlns:a16="http://schemas.microsoft.com/office/drawing/2014/main" id="{1D33FD5F-2AF2-4526-8F0F-8F82C1CBC22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4525" y="724130"/>
            <a:ext cx="8315324" cy="5605233"/>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420F7C6-3CC6-4CF3-9891-2D8217D207EA}"/>
              </a:ext>
            </a:extLst>
          </p:cNvPr>
          <p:cNvSpPr>
            <a:spLocks noGrp="1"/>
          </p:cNvSpPr>
          <p:nvPr>
            <p:ph type="sldNum" sz="quarter" idx="12"/>
          </p:nvPr>
        </p:nvSpPr>
        <p:spPr/>
        <p:txBody>
          <a:bodyPr/>
          <a:lstStyle/>
          <a:p>
            <a:fld id="{E31375A4-56A4-47D6-9801-1991572033F7}" type="slidenum">
              <a:rPr lang="en-US" smtClean="0"/>
              <a:t>19</a:t>
            </a:fld>
            <a:endParaRPr lang="en-US"/>
          </a:p>
        </p:txBody>
      </p:sp>
      <p:sp>
        <p:nvSpPr>
          <p:cNvPr id="4" name="Title 1">
            <a:extLst>
              <a:ext uri="{FF2B5EF4-FFF2-40B4-BE49-F238E27FC236}">
                <a16:creationId xmlns:a16="http://schemas.microsoft.com/office/drawing/2014/main" id="{048BC959-824A-4043-AF51-7E0F6856B299}"/>
              </a:ext>
            </a:extLst>
          </p:cNvPr>
          <p:cNvSpPr txBox="1">
            <a:spLocks/>
          </p:cNvSpPr>
          <p:nvPr/>
        </p:nvSpPr>
        <p:spPr>
          <a:xfrm>
            <a:off x="228599" y="186339"/>
            <a:ext cx="10515600" cy="53779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	</a:t>
            </a:r>
            <a:r>
              <a:rPr lang="en-US" sz="3300" b="1" dirty="0">
                <a:solidFill>
                  <a:schemeClr val="accent1">
                    <a:lumMod val="75000"/>
                  </a:schemeClr>
                </a:solidFill>
                <a:latin typeface="Franklin Gothic Book" panose="020B0503020102020204" pitchFamily="34" charset="0"/>
              </a:rPr>
              <a:t>Germany Gross power generation mix</a:t>
            </a:r>
          </a:p>
        </p:txBody>
      </p:sp>
    </p:spTree>
    <p:extLst>
      <p:ext uri="{BB962C8B-B14F-4D97-AF65-F5344CB8AC3E}">
        <p14:creationId xmlns:p14="http://schemas.microsoft.com/office/powerpoint/2010/main" val="19947238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cxnSp>
        <p:nvCxnSpPr>
          <p:cNvPr id="1055" name="Straight Arrow Connector 161">
            <a:extLst>
              <a:ext uri="{FF2B5EF4-FFF2-40B4-BE49-F238E27FC236}">
                <a16:creationId xmlns:a16="http://schemas.microsoft.com/office/drawing/2014/main" id="{E4A809D5-3600-46D4-A466-67F2349A54FB}"/>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93776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1051" name="Picture 20" descr="https://e360.yale.edu/assets/site/_1500x1500_fit_center-center_80/WEB_Yale_E360_main.png">
            <a:extLst>
              <a:ext uri="{FF2B5EF4-FFF2-40B4-BE49-F238E27FC236}">
                <a16:creationId xmlns:a16="http://schemas.microsoft.com/office/drawing/2014/main" id="{7E67D448-9A74-4947-9A4C-F58C402006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363" r="11517"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1053" name="Content Placeholder 1052">
            <a:extLst>
              <a:ext uri="{FF2B5EF4-FFF2-40B4-BE49-F238E27FC236}">
                <a16:creationId xmlns:a16="http://schemas.microsoft.com/office/drawing/2014/main" id="{BE1889CE-DB71-4923-A6C1-1B34B499F559}"/>
              </a:ext>
            </a:extLst>
          </p:cNvPr>
          <p:cNvSpPr>
            <a:spLocks noGrp="1"/>
          </p:cNvSpPr>
          <p:nvPr>
            <p:ph idx="1"/>
          </p:nvPr>
        </p:nvSpPr>
        <p:spPr>
          <a:xfrm>
            <a:off x="646283" y="2348535"/>
            <a:ext cx="5215285" cy="4190801"/>
          </a:xfrm>
        </p:spPr>
        <p:txBody>
          <a:bodyPr anchor="ctr">
            <a:normAutofit/>
          </a:bodyPr>
          <a:lstStyle/>
          <a:p>
            <a:pPr marL="514350" indent="-514350" algn="just">
              <a:lnSpc>
                <a:spcPct val="100000"/>
              </a:lnSpc>
              <a:buClr>
                <a:schemeClr val="accent2">
                  <a:lumMod val="50000"/>
                </a:schemeClr>
              </a:buClr>
              <a:buFont typeface="+mj-lt"/>
              <a:buAutoNum type="arabicPeriod"/>
            </a:pPr>
            <a:r>
              <a:rPr lang="en-US" dirty="0">
                <a:latin typeface="Franklin Gothic Book" panose="020B0503020102020204" pitchFamily="34" charset="0"/>
              </a:rPr>
              <a:t>Overview of Carbon policies</a:t>
            </a:r>
          </a:p>
          <a:p>
            <a:pPr marL="514350" indent="-514350" algn="just">
              <a:lnSpc>
                <a:spcPct val="100000"/>
              </a:lnSpc>
              <a:buClr>
                <a:schemeClr val="accent2">
                  <a:lumMod val="50000"/>
                </a:schemeClr>
              </a:buClr>
              <a:buFont typeface="+mj-lt"/>
              <a:buAutoNum type="arabicPeriod"/>
            </a:pPr>
            <a:r>
              <a:rPr lang="en-US" dirty="0">
                <a:latin typeface="Franklin Gothic Book" panose="020B0503020102020204" pitchFamily="34" charset="0"/>
              </a:rPr>
              <a:t>Case studies &amp; Economical model</a:t>
            </a:r>
          </a:p>
          <a:p>
            <a:pPr lvl="1" algn="just">
              <a:lnSpc>
                <a:spcPct val="100000"/>
              </a:lnSpc>
              <a:buClr>
                <a:schemeClr val="accent2">
                  <a:lumMod val="50000"/>
                </a:schemeClr>
              </a:buClr>
              <a:buFont typeface="Wingdings" panose="05000000000000000000" pitchFamily="2" charset="2"/>
              <a:buChar char="§"/>
            </a:pPr>
            <a:r>
              <a:rPr lang="en-US" dirty="0">
                <a:latin typeface="Franklin Gothic Book" panose="020B0503020102020204" pitchFamily="34" charset="0"/>
              </a:rPr>
              <a:t>Impact of carbon pricing</a:t>
            </a:r>
          </a:p>
          <a:p>
            <a:pPr marL="514350" indent="-514350" algn="just">
              <a:lnSpc>
                <a:spcPct val="100000"/>
              </a:lnSpc>
              <a:buClr>
                <a:schemeClr val="accent2">
                  <a:lumMod val="50000"/>
                </a:schemeClr>
              </a:buClr>
              <a:buFont typeface="+mj-lt"/>
              <a:buAutoNum type="arabicPeriod"/>
            </a:pPr>
            <a:r>
              <a:rPr lang="en-US" dirty="0">
                <a:latin typeface="Franklin Gothic Book" panose="020B0503020102020204" pitchFamily="34" charset="0"/>
              </a:rPr>
              <a:t>Conclusion</a:t>
            </a:r>
          </a:p>
          <a:p>
            <a:pPr marL="514350" indent="-514350" algn="just">
              <a:lnSpc>
                <a:spcPct val="100000"/>
              </a:lnSpc>
              <a:buClr>
                <a:schemeClr val="accent2">
                  <a:lumMod val="50000"/>
                </a:schemeClr>
              </a:buClr>
              <a:buFont typeface="+mj-lt"/>
              <a:buAutoNum type="arabicPeriod"/>
            </a:pPr>
            <a:r>
              <a:rPr lang="en-US" dirty="0">
                <a:latin typeface="Franklin Gothic Book" panose="020B0503020102020204" pitchFamily="34" charset="0"/>
              </a:rPr>
              <a:t>Future perspectives</a:t>
            </a:r>
          </a:p>
          <a:p>
            <a:pPr marL="514350" indent="-514350" algn="just">
              <a:lnSpc>
                <a:spcPct val="100000"/>
              </a:lnSpc>
              <a:buClr>
                <a:schemeClr val="accent2">
                  <a:lumMod val="50000"/>
                </a:schemeClr>
              </a:buClr>
              <a:buFont typeface="+mj-lt"/>
              <a:buAutoNum type="arabicPeriod"/>
            </a:pPr>
            <a:r>
              <a:rPr lang="en-US" dirty="0">
                <a:latin typeface="Franklin Gothic Book" panose="020B0503020102020204" pitchFamily="34" charset="0"/>
              </a:rPr>
              <a:t>Mitigation</a:t>
            </a:r>
          </a:p>
        </p:txBody>
      </p:sp>
      <p:sp>
        <p:nvSpPr>
          <p:cNvPr id="118" name="Title 1">
            <a:extLst>
              <a:ext uri="{FF2B5EF4-FFF2-40B4-BE49-F238E27FC236}">
                <a16:creationId xmlns:a16="http://schemas.microsoft.com/office/drawing/2014/main" id="{BD4D9500-C207-445B-8D22-F15ED7D91F1D}"/>
              </a:ext>
            </a:extLst>
          </p:cNvPr>
          <p:cNvSpPr txBox="1">
            <a:spLocks/>
          </p:cNvSpPr>
          <p:nvPr/>
        </p:nvSpPr>
        <p:spPr>
          <a:xfrm>
            <a:off x="514923" y="1284209"/>
            <a:ext cx="5043823" cy="89016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200" b="1" kern="1200">
                <a:solidFill>
                  <a:schemeClr val="accent1">
                    <a:lumMod val="75000"/>
                  </a:schemeClr>
                </a:solidFill>
                <a:latin typeface="Franklin Gothic Book" panose="020B0503020102020204" pitchFamily="34" charset="0"/>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srgbClr val="D15A3E">
                    <a:lumMod val="75000"/>
                  </a:srgbClr>
                </a:solidFill>
                <a:effectLst/>
                <a:uLnTx/>
                <a:uFillTx/>
                <a:latin typeface="Franklin Gothic Book" panose="020B0503020102020204" pitchFamily="34" charset="0"/>
                <a:ea typeface="+mj-ea"/>
                <a:cs typeface="+mj-cs"/>
              </a:rPr>
              <a:t>Agenda</a:t>
            </a:r>
            <a:endParaRPr kumimoji="0" lang="fr-FR" sz="4400" b="1" i="0" u="none" strike="noStrike" kern="1200" cap="none" spc="0" normalizeH="0" baseline="0" noProof="0" dirty="0">
              <a:ln>
                <a:noFill/>
              </a:ln>
              <a:solidFill>
                <a:srgbClr val="D15A3E">
                  <a:lumMod val="75000"/>
                </a:srgbClr>
              </a:solidFill>
              <a:effectLst/>
              <a:uLnTx/>
              <a:uFillTx/>
              <a:latin typeface="Franklin Gothic Book" panose="020B0503020102020204" pitchFamily="34" charset="0"/>
              <a:ea typeface="+mj-ea"/>
              <a:cs typeface="+mj-cs"/>
            </a:endParaRPr>
          </a:p>
        </p:txBody>
      </p:sp>
      <p:sp>
        <p:nvSpPr>
          <p:cNvPr id="7" name="Slide Number Placeholder 5">
            <a:extLst>
              <a:ext uri="{FF2B5EF4-FFF2-40B4-BE49-F238E27FC236}">
                <a16:creationId xmlns:a16="http://schemas.microsoft.com/office/drawing/2014/main" id="{64B8FDB3-D612-4800-8841-45A7EA525C8F}"/>
              </a:ext>
            </a:extLst>
          </p:cNvPr>
          <p:cNvSpPr txBox="1">
            <a:spLocks/>
          </p:cNvSpPr>
          <p:nvPr/>
        </p:nvSpPr>
        <p:spPr>
          <a:xfrm>
            <a:off x="11037151" y="6445126"/>
            <a:ext cx="547041" cy="303699"/>
          </a:xfrm>
          <a:prstGeom prst="rect">
            <a:avLst/>
          </a:prstGeom>
          <a:solidFill>
            <a:schemeClr val="tx1"/>
          </a:solidFill>
        </p:spPr>
        <p:txBody>
          <a:bodyPr vert="horz" lIns="91440" tIns="45720" rIns="91440" bIns="45720" rtlCol="0" anchor="ctr"/>
          <a:lstStyle>
            <a:defPPr>
              <a:defRPr lang="en-US"/>
            </a:defPPr>
            <a:lvl1pPr marL="0" algn="ctr" defTabSz="914400" rtl="0" eaLnBrk="1" latinLnBrk="0" hangingPunct="1">
              <a:defRPr sz="1600" b="1" kern="1200">
                <a:solidFill>
                  <a:schemeClr val="bg1"/>
                </a:solidFill>
                <a:effectLst/>
                <a:latin typeface="Franklin Gothic Book" panose="020B0503020102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31375A4-56A4-47D6-9801-1991572033F7}" type="slidenum">
              <a:rPr lang="en-US" smtClean="0"/>
              <a:pPr/>
              <a:t>2</a:t>
            </a:fld>
            <a:endParaRPr lang="en-US" dirty="0"/>
          </a:p>
        </p:txBody>
      </p:sp>
    </p:spTree>
    <p:extLst>
      <p:ext uri="{BB962C8B-B14F-4D97-AF65-F5344CB8AC3E}">
        <p14:creationId xmlns:p14="http://schemas.microsoft.com/office/powerpoint/2010/main" val="32116758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46BEE-BA81-4CC9-B1D8-210B59062A44}"/>
              </a:ext>
            </a:extLst>
          </p:cNvPr>
          <p:cNvSpPr>
            <a:spLocks noGrp="1"/>
          </p:cNvSpPr>
          <p:nvPr>
            <p:ph type="title"/>
          </p:nvPr>
        </p:nvSpPr>
        <p:spPr/>
        <p:txBody>
          <a:bodyPr/>
          <a:lstStyle/>
          <a:p>
            <a:r>
              <a:rPr lang="en-US" dirty="0"/>
              <a:t>Germany- Merit Order  </a:t>
            </a:r>
          </a:p>
        </p:txBody>
      </p:sp>
      <p:cxnSp>
        <p:nvCxnSpPr>
          <p:cNvPr id="4" name="Straight Connector 3">
            <a:extLst>
              <a:ext uri="{FF2B5EF4-FFF2-40B4-BE49-F238E27FC236}">
                <a16:creationId xmlns:a16="http://schemas.microsoft.com/office/drawing/2014/main" id="{98888184-0765-4CF9-9ED1-0D3F6D012AB6}"/>
              </a:ext>
            </a:extLst>
          </p:cNvPr>
          <p:cNvCxnSpPr>
            <a:cxnSpLocks/>
          </p:cNvCxnSpPr>
          <p:nvPr/>
        </p:nvCxnSpPr>
        <p:spPr>
          <a:xfrm>
            <a:off x="3501066" y="4796045"/>
            <a:ext cx="5141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B0DD738-7DF9-49ED-883E-E3D8C7D83944}"/>
              </a:ext>
            </a:extLst>
          </p:cNvPr>
          <p:cNvCxnSpPr/>
          <p:nvPr/>
        </p:nvCxnSpPr>
        <p:spPr>
          <a:xfrm flipV="1">
            <a:off x="3491736" y="2761972"/>
            <a:ext cx="0" cy="2034074"/>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F6F0F81-8E7D-4F15-8449-51FDB3AA7A9D}"/>
              </a:ext>
            </a:extLst>
          </p:cNvPr>
          <p:cNvSpPr/>
          <p:nvPr/>
        </p:nvSpPr>
        <p:spPr>
          <a:xfrm>
            <a:off x="3501067" y="4637425"/>
            <a:ext cx="774439" cy="1492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7" name="Rectangle 6">
            <a:extLst>
              <a:ext uri="{FF2B5EF4-FFF2-40B4-BE49-F238E27FC236}">
                <a16:creationId xmlns:a16="http://schemas.microsoft.com/office/drawing/2014/main" id="{64F1BD8A-E1F2-4DA1-AE19-17CA73EE847B}"/>
              </a:ext>
            </a:extLst>
          </p:cNvPr>
          <p:cNvSpPr/>
          <p:nvPr/>
        </p:nvSpPr>
        <p:spPr>
          <a:xfrm>
            <a:off x="4284837" y="4432155"/>
            <a:ext cx="625148" cy="35299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8" name="Flowchart: Manual Input 7">
            <a:extLst>
              <a:ext uri="{FF2B5EF4-FFF2-40B4-BE49-F238E27FC236}">
                <a16:creationId xmlns:a16="http://schemas.microsoft.com/office/drawing/2014/main" id="{758E9D60-9FA0-4DE1-9ABF-357400CEAEFE}"/>
              </a:ext>
            </a:extLst>
          </p:cNvPr>
          <p:cNvSpPr/>
          <p:nvPr/>
        </p:nvSpPr>
        <p:spPr>
          <a:xfrm>
            <a:off x="4909985" y="4170898"/>
            <a:ext cx="923732" cy="614254"/>
          </a:xfrm>
          <a:prstGeom prst="flowChartManualInpu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9" name="Flowchart: Manual Input 8">
            <a:extLst>
              <a:ext uri="{FF2B5EF4-FFF2-40B4-BE49-F238E27FC236}">
                <a16:creationId xmlns:a16="http://schemas.microsoft.com/office/drawing/2014/main" id="{D420DE45-307B-463D-BB87-E71D6180E118}"/>
              </a:ext>
            </a:extLst>
          </p:cNvPr>
          <p:cNvSpPr/>
          <p:nvPr/>
        </p:nvSpPr>
        <p:spPr>
          <a:xfrm>
            <a:off x="5833717" y="3830327"/>
            <a:ext cx="1287610" cy="965717"/>
          </a:xfrm>
          <a:prstGeom prst="flowChartManualInput">
            <a:avLst/>
          </a:prstGeom>
          <a:solidFill>
            <a:schemeClr val="tx2">
              <a:lumMod val="65000"/>
              <a:lumOff val="35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0" name="Flowchart: Manual Input 9">
            <a:extLst>
              <a:ext uri="{FF2B5EF4-FFF2-40B4-BE49-F238E27FC236}">
                <a16:creationId xmlns:a16="http://schemas.microsoft.com/office/drawing/2014/main" id="{5813656F-4CEC-48E5-9BBB-2B96507B4633}"/>
              </a:ext>
            </a:extLst>
          </p:cNvPr>
          <p:cNvSpPr/>
          <p:nvPr/>
        </p:nvSpPr>
        <p:spPr>
          <a:xfrm>
            <a:off x="7130656" y="3452445"/>
            <a:ext cx="1222328" cy="1338154"/>
          </a:xfrm>
          <a:prstGeom prst="flowChartManualInpu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1" name="TextBox 10">
            <a:extLst>
              <a:ext uri="{FF2B5EF4-FFF2-40B4-BE49-F238E27FC236}">
                <a16:creationId xmlns:a16="http://schemas.microsoft.com/office/drawing/2014/main" id="{EECDF386-9EEF-4903-BECC-F52A7534F069}"/>
              </a:ext>
            </a:extLst>
          </p:cNvPr>
          <p:cNvSpPr txBox="1"/>
          <p:nvPr/>
        </p:nvSpPr>
        <p:spPr>
          <a:xfrm>
            <a:off x="3558708" y="4834154"/>
            <a:ext cx="495649" cy="307777"/>
          </a:xfrm>
          <a:prstGeom prst="rect">
            <a:avLst/>
          </a:prstGeom>
          <a:noFill/>
        </p:spPr>
        <p:txBody>
          <a:bodyPr wrap="none" rtlCol="0">
            <a:spAutoFit/>
          </a:bodyPr>
          <a:lstStyle/>
          <a:p>
            <a:r>
              <a:rPr lang="en-US" sz="1400">
                <a:latin typeface="Franklin Gothic Book" panose="020B0503020102020204" pitchFamily="34" charset="0"/>
              </a:rPr>
              <a:t>RES</a:t>
            </a:r>
          </a:p>
        </p:txBody>
      </p:sp>
      <p:sp>
        <p:nvSpPr>
          <p:cNvPr id="12" name="TextBox 11">
            <a:extLst>
              <a:ext uri="{FF2B5EF4-FFF2-40B4-BE49-F238E27FC236}">
                <a16:creationId xmlns:a16="http://schemas.microsoft.com/office/drawing/2014/main" id="{F7BED9C0-EE5D-4C0B-BA65-9D2FE8C10E66}"/>
              </a:ext>
            </a:extLst>
          </p:cNvPr>
          <p:cNvSpPr txBox="1"/>
          <p:nvPr/>
        </p:nvSpPr>
        <p:spPr>
          <a:xfrm>
            <a:off x="4198628" y="4834153"/>
            <a:ext cx="801823" cy="307777"/>
          </a:xfrm>
          <a:prstGeom prst="rect">
            <a:avLst/>
          </a:prstGeom>
          <a:noFill/>
        </p:spPr>
        <p:txBody>
          <a:bodyPr wrap="none" rtlCol="0">
            <a:spAutoFit/>
          </a:bodyPr>
          <a:lstStyle/>
          <a:p>
            <a:r>
              <a:rPr lang="en-US" sz="1400">
                <a:latin typeface="Franklin Gothic Book" panose="020B0503020102020204" pitchFamily="34" charset="0"/>
              </a:rPr>
              <a:t>Nuclear</a:t>
            </a:r>
          </a:p>
        </p:txBody>
      </p:sp>
      <p:sp>
        <p:nvSpPr>
          <p:cNvPr id="13" name="TextBox 12">
            <a:extLst>
              <a:ext uri="{FF2B5EF4-FFF2-40B4-BE49-F238E27FC236}">
                <a16:creationId xmlns:a16="http://schemas.microsoft.com/office/drawing/2014/main" id="{0836DC00-772E-486C-96EA-BDBDC25D277D}"/>
              </a:ext>
            </a:extLst>
          </p:cNvPr>
          <p:cNvSpPr txBox="1"/>
          <p:nvPr/>
        </p:nvSpPr>
        <p:spPr>
          <a:xfrm>
            <a:off x="5000451" y="4834152"/>
            <a:ext cx="712054" cy="307777"/>
          </a:xfrm>
          <a:prstGeom prst="rect">
            <a:avLst/>
          </a:prstGeom>
          <a:noFill/>
        </p:spPr>
        <p:txBody>
          <a:bodyPr wrap="none" rtlCol="0">
            <a:spAutoFit/>
          </a:bodyPr>
          <a:lstStyle/>
          <a:p>
            <a:r>
              <a:rPr lang="en-US" sz="1400">
                <a:latin typeface="Franklin Gothic Book" panose="020B0503020102020204" pitchFamily="34" charset="0"/>
              </a:rPr>
              <a:t>Lignite</a:t>
            </a:r>
          </a:p>
        </p:txBody>
      </p:sp>
      <p:sp>
        <p:nvSpPr>
          <p:cNvPr id="14" name="TextBox 13">
            <a:extLst>
              <a:ext uri="{FF2B5EF4-FFF2-40B4-BE49-F238E27FC236}">
                <a16:creationId xmlns:a16="http://schemas.microsoft.com/office/drawing/2014/main" id="{5AFBECEB-9CFD-4D04-84A3-329D15233288}"/>
              </a:ext>
            </a:extLst>
          </p:cNvPr>
          <p:cNvSpPr txBox="1"/>
          <p:nvPr/>
        </p:nvSpPr>
        <p:spPr>
          <a:xfrm>
            <a:off x="6150960" y="4834152"/>
            <a:ext cx="518091" cy="307777"/>
          </a:xfrm>
          <a:prstGeom prst="rect">
            <a:avLst/>
          </a:prstGeom>
          <a:noFill/>
        </p:spPr>
        <p:txBody>
          <a:bodyPr wrap="none" rtlCol="0">
            <a:spAutoFit/>
          </a:bodyPr>
          <a:lstStyle/>
          <a:p>
            <a:r>
              <a:rPr lang="en-US" sz="1400">
                <a:latin typeface="Franklin Gothic Book" panose="020B0503020102020204" pitchFamily="34" charset="0"/>
              </a:rPr>
              <a:t>Coal</a:t>
            </a:r>
          </a:p>
        </p:txBody>
      </p:sp>
      <p:sp>
        <p:nvSpPr>
          <p:cNvPr id="15" name="TextBox 14">
            <a:extLst>
              <a:ext uri="{FF2B5EF4-FFF2-40B4-BE49-F238E27FC236}">
                <a16:creationId xmlns:a16="http://schemas.microsoft.com/office/drawing/2014/main" id="{9FBA3C46-2932-4CDF-8184-489F56FF3CFA}"/>
              </a:ext>
            </a:extLst>
          </p:cNvPr>
          <p:cNvSpPr txBox="1"/>
          <p:nvPr/>
        </p:nvSpPr>
        <p:spPr>
          <a:xfrm>
            <a:off x="7385793" y="4834930"/>
            <a:ext cx="478016" cy="307777"/>
          </a:xfrm>
          <a:prstGeom prst="rect">
            <a:avLst/>
          </a:prstGeom>
          <a:noFill/>
        </p:spPr>
        <p:txBody>
          <a:bodyPr wrap="none" rtlCol="0">
            <a:spAutoFit/>
          </a:bodyPr>
          <a:lstStyle/>
          <a:p>
            <a:r>
              <a:rPr lang="en-US" sz="1400">
                <a:latin typeface="Franklin Gothic Book" panose="020B0503020102020204" pitchFamily="34" charset="0"/>
              </a:rPr>
              <a:t>Gas</a:t>
            </a:r>
          </a:p>
        </p:txBody>
      </p:sp>
      <p:cxnSp>
        <p:nvCxnSpPr>
          <p:cNvPr id="16" name="Straight Arrow Connector 15">
            <a:extLst>
              <a:ext uri="{FF2B5EF4-FFF2-40B4-BE49-F238E27FC236}">
                <a16:creationId xmlns:a16="http://schemas.microsoft.com/office/drawing/2014/main" id="{DD7DDA12-1D2D-4543-922D-3668F468A7A5}"/>
              </a:ext>
            </a:extLst>
          </p:cNvPr>
          <p:cNvCxnSpPr/>
          <p:nvPr/>
        </p:nvCxnSpPr>
        <p:spPr>
          <a:xfrm flipH="1">
            <a:off x="3512053" y="4002943"/>
            <a:ext cx="2349656"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C2A214B-7E59-4E3C-A6C8-ABCF1CE121CB}"/>
              </a:ext>
            </a:extLst>
          </p:cNvPr>
          <p:cNvSpPr txBox="1"/>
          <p:nvPr/>
        </p:nvSpPr>
        <p:spPr>
          <a:xfrm>
            <a:off x="2442860" y="2224686"/>
            <a:ext cx="2428870" cy="369332"/>
          </a:xfrm>
          <a:prstGeom prst="rect">
            <a:avLst/>
          </a:prstGeom>
          <a:noFill/>
        </p:spPr>
        <p:txBody>
          <a:bodyPr wrap="none" rtlCol="0">
            <a:spAutoFit/>
          </a:bodyPr>
          <a:lstStyle/>
          <a:p>
            <a:r>
              <a:rPr lang="en-US" dirty="0">
                <a:latin typeface="Franklin Gothic Book" panose="020B0503020102020204" pitchFamily="34" charset="0"/>
              </a:rPr>
              <a:t>Margin Price (</a:t>
            </a:r>
            <a:r>
              <a:rPr lang="fr-FR" dirty="0">
                <a:latin typeface="Franklin Gothic Book" panose="020B0503020102020204" pitchFamily="34" charset="0"/>
              </a:rPr>
              <a:t>€/MWh</a:t>
            </a:r>
            <a:r>
              <a:rPr lang="en-US" dirty="0">
                <a:latin typeface="Franklin Gothic Book" panose="020B0503020102020204" pitchFamily="34" charset="0"/>
              </a:rPr>
              <a:t>)</a:t>
            </a:r>
          </a:p>
        </p:txBody>
      </p:sp>
      <p:sp>
        <p:nvSpPr>
          <p:cNvPr id="19" name="TextBox 18">
            <a:extLst>
              <a:ext uri="{FF2B5EF4-FFF2-40B4-BE49-F238E27FC236}">
                <a16:creationId xmlns:a16="http://schemas.microsoft.com/office/drawing/2014/main" id="{F0071785-93DD-499E-9DC2-3B5A13248B5F}"/>
              </a:ext>
            </a:extLst>
          </p:cNvPr>
          <p:cNvSpPr txBox="1"/>
          <p:nvPr/>
        </p:nvSpPr>
        <p:spPr>
          <a:xfrm>
            <a:off x="8811837" y="4600486"/>
            <a:ext cx="1537537" cy="369332"/>
          </a:xfrm>
          <a:prstGeom prst="rect">
            <a:avLst/>
          </a:prstGeom>
          <a:noFill/>
        </p:spPr>
        <p:txBody>
          <a:bodyPr wrap="none" rtlCol="0">
            <a:spAutoFit/>
          </a:bodyPr>
          <a:lstStyle/>
          <a:p>
            <a:r>
              <a:rPr lang="en-US">
                <a:latin typeface="Franklin Gothic Book" panose="020B0503020102020204" pitchFamily="34" charset="0"/>
              </a:rPr>
              <a:t>Capacity (GW)</a:t>
            </a:r>
          </a:p>
        </p:txBody>
      </p:sp>
      <p:sp>
        <p:nvSpPr>
          <p:cNvPr id="3" name="Slide Number Placeholder 2">
            <a:extLst>
              <a:ext uri="{FF2B5EF4-FFF2-40B4-BE49-F238E27FC236}">
                <a16:creationId xmlns:a16="http://schemas.microsoft.com/office/drawing/2014/main" id="{AB097A40-9BB2-41CE-8A62-78660ED486F4}"/>
              </a:ext>
            </a:extLst>
          </p:cNvPr>
          <p:cNvSpPr>
            <a:spLocks noGrp="1"/>
          </p:cNvSpPr>
          <p:nvPr>
            <p:ph type="sldNum" sz="quarter" idx="12"/>
          </p:nvPr>
        </p:nvSpPr>
        <p:spPr/>
        <p:txBody>
          <a:bodyPr/>
          <a:lstStyle/>
          <a:p>
            <a:fld id="{E31375A4-56A4-47D6-9801-1991572033F7}" type="slidenum">
              <a:rPr lang="en-US" smtClean="0"/>
              <a:t>20</a:t>
            </a:fld>
            <a:endParaRPr lang="en-US"/>
          </a:p>
        </p:txBody>
      </p:sp>
      <p:sp>
        <p:nvSpPr>
          <p:cNvPr id="18" name="Rectangle 17">
            <a:extLst>
              <a:ext uri="{FF2B5EF4-FFF2-40B4-BE49-F238E27FC236}">
                <a16:creationId xmlns:a16="http://schemas.microsoft.com/office/drawing/2014/main" id="{9A24D0AF-5988-47B8-84F2-8405658505A0}"/>
              </a:ext>
            </a:extLst>
          </p:cNvPr>
          <p:cNvSpPr/>
          <p:nvPr/>
        </p:nvSpPr>
        <p:spPr>
          <a:xfrm>
            <a:off x="607808" y="6397227"/>
            <a:ext cx="3535648" cy="369332"/>
          </a:xfrm>
          <a:prstGeom prst="rect">
            <a:avLst/>
          </a:prstGeom>
        </p:spPr>
        <p:txBody>
          <a:bodyPr wrap="none">
            <a:spAutoFit/>
          </a:bodyPr>
          <a:lstStyle/>
          <a:p>
            <a:r>
              <a:rPr lang="en-US" i="1" dirty="0">
                <a:solidFill>
                  <a:schemeClr val="bg2">
                    <a:lumMod val="50000"/>
                  </a:schemeClr>
                </a:solidFill>
                <a:latin typeface="Franklin Gothic Book" panose="020B0503020102020204" pitchFamily="34" charset="0"/>
              </a:rPr>
              <a:t>Source: Fraunhofer Institute, 2017</a:t>
            </a:r>
            <a:endParaRPr lang="fr-FR" dirty="0"/>
          </a:p>
        </p:txBody>
      </p:sp>
    </p:spTree>
    <p:extLst>
      <p:ext uri="{BB962C8B-B14F-4D97-AF65-F5344CB8AC3E}">
        <p14:creationId xmlns:p14="http://schemas.microsoft.com/office/powerpoint/2010/main" val="42895035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A650-E219-4B44-8E12-3427B84FD7B6}"/>
              </a:ext>
            </a:extLst>
          </p:cNvPr>
          <p:cNvSpPr>
            <a:spLocks noGrp="1"/>
          </p:cNvSpPr>
          <p:nvPr>
            <p:ph type="title"/>
          </p:nvPr>
        </p:nvSpPr>
        <p:spPr>
          <a:xfrm>
            <a:off x="1295400" y="2541573"/>
            <a:ext cx="10083800" cy="2743200"/>
          </a:xfrm>
        </p:spPr>
        <p:txBody>
          <a:bodyPr/>
          <a:lstStyle/>
          <a:p>
            <a:r>
              <a:rPr lang="en-US" dirty="0"/>
              <a:t>CPF Impact </a:t>
            </a:r>
            <a:r>
              <a:rPr lang="en-US"/>
              <a:t>in United </a:t>
            </a:r>
            <a:r>
              <a:rPr lang="en-US" dirty="0"/>
              <a:t>Kingdom</a:t>
            </a:r>
            <a:endParaRPr lang="fr-FR" dirty="0"/>
          </a:p>
        </p:txBody>
      </p:sp>
      <p:sp>
        <p:nvSpPr>
          <p:cNvPr id="3" name="Rectangle 2">
            <a:extLst>
              <a:ext uri="{FF2B5EF4-FFF2-40B4-BE49-F238E27FC236}">
                <a16:creationId xmlns:a16="http://schemas.microsoft.com/office/drawing/2014/main" id="{775B8572-F5E9-40F3-93E4-FEF249B4095B}"/>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Picture 6" descr="Gambar terkait">
            <a:extLst>
              <a:ext uri="{FF2B5EF4-FFF2-40B4-BE49-F238E27FC236}">
                <a16:creationId xmlns:a16="http://schemas.microsoft.com/office/drawing/2014/main" id="{CB66BA2E-1527-4751-8A31-E920F340F9CA}"/>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1514764" y="1708728"/>
            <a:ext cx="2447636" cy="244763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CACED68C-F7AA-4A4E-9905-E761562D4BD8}"/>
              </a:ext>
            </a:extLst>
          </p:cNvPr>
          <p:cNvSpPr>
            <a:spLocks noGrp="1"/>
          </p:cNvSpPr>
          <p:nvPr>
            <p:ph type="sldNum" sz="quarter" idx="4"/>
          </p:nvPr>
        </p:nvSpPr>
        <p:spPr/>
        <p:txBody>
          <a:bodyPr/>
          <a:lstStyle/>
          <a:p>
            <a:fld id="{E31375A4-56A4-47D6-9801-1991572033F7}" type="slidenum">
              <a:rPr lang="en-US" smtClean="0"/>
              <a:pPr/>
              <a:t>21</a:t>
            </a:fld>
            <a:endParaRPr lang="en-US" dirty="0"/>
          </a:p>
        </p:txBody>
      </p:sp>
    </p:spTree>
    <p:extLst>
      <p:ext uri="{BB962C8B-B14F-4D97-AF65-F5344CB8AC3E}">
        <p14:creationId xmlns:p14="http://schemas.microsoft.com/office/powerpoint/2010/main" val="9704384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603E00F-6404-49CB-BDC4-06468545F96E}"/>
              </a:ext>
            </a:extLst>
          </p:cNvPr>
          <p:cNvSpPr txBox="1">
            <a:spLocks/>
          </p:cNvSpPr>
          <p:nvPr/>
        </p:nvSpPr>
        <p:spPr>
          <a:xfrm>
            <a:off x="0" y="0"/>
            <a:ext cx="10515600" cy="53779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a:latin typeface="Franklin Gothic Book" panose="020B0503020102020204" pitchFamily="34" charset="0"/>
              </a:rPr>
              <a:t>	</a:t>
            </a:r>
            <a:r>
              <a:rPr lang="en-US" sz="2500" i="1">
                <a:latin typeface="Franklin Gothic Book" panose="020B0503020102020204" pitchFamily="34" charset="0"/>
              </a:rPr>
              <a:t>UK Coal</a:t>
            </a:r>
            <a:r>
              <a:rPr lang="en-US">
                <a:latin typeface="Franklin Gothic Book" panose="020B0503020102020204" pitchFamily="34" charset="0"/>
              </a:rPr>
              <a:t> </a:t>
            </a:r>
          </a:p>
        </p:txBody>
      </p:sp>
      <p:pic>
        <p:nvPicPr>
          <p:cNvPr id="3" name="Picture 2" descr="A close up of a map&#10;&#10;Description generated with high confidence">
            <a:extLst>
              <a:ext uri="{FF2B5EF4-FFF2-40B4-BE49-F238E27FC236}">
                <a16:creationId xmlns:a16="http://schemas.microsoft.com/office/drawing/2014/main" id="{55ED526F-956A-4EC2-B337-2C6ED3312539}"/>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0294"/>
          <a:stretch/>
        </p:blipFill>
        <p:spPr>
          <a:xfrm>
            <a:off x="0" y="1276350"/>
            <a:ext cx="12192000" cy="3332595"/>
          </a:xfrm>
          <a:prstGeom prst="rect">
            <a:avLst/>
          </a:prstGeom>
        </p:spPr>
      </p:pic>
      <p:sp>
        <p:nvSpPr>
          <p:cNvPr id="2" name="Slide Number Placeholder 1">
            <a:extLst>
              <a:ext uri="{FF2B5EF4-FFF2-40B4-BE49-F238E27FC236}">
                <a16:creationId xmlns:a16="http://schemas.microsoft.com/office/drawing/2014/main" id="{AFC3936E-56EE-446A-A904-CF6AF2DEF97B}"/>
              </a:ext>
            </a:extLst>
          </p:cNvPr>
          <p:cNvSpPr>
            <a:spLocks noGrp="1"/>
          </p:cNvSpPr>
          <p:nvPr>
            <p:ph type="sldNum" sz="quarter" idx="12"/>
          </p:nvPr>
        </p:nvSpPr>
        <p:spPr/>
        <p:txBody>
          <a:bodyPr/>
          <a:lstStyle/>
          <a:p>
            <a:fld id="{E31375A4-56A4-47D6-9801-1991572033F7}" type="slidenum">
              <a:rPr lang="en-US" smtClean="0"/>
              <a:t>22</a:t>
            </a:fld>
            <a:endParaRPr lang="en-US"/>
          </a:p>
        </p:txBody>
      </p:sp>
    </p:spTree>
    <p:extLst>
      <p:ext uri="{BB962C8B-B14F-4D97-AF65-F5344CB8AC3E}">
        <p14:creationId xmlns:p14="http://schemas.microsoft.com/office/powerpoint/2010/main" val="33570589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piece of paper&#10;&#10;Description generated with high confidence">
            <a:extLst>
              <a:ext uri="{FF2B5EF4-FFF2-40B4-BE49-F238E27FC236}">
                <a16:creationId xmlns:a16="http://schemas.microsoft.com/office/drawing/2014/main" id="{085837D6-C277-472A-9E72-8993C1A60CFC}"/>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40294"/>
          <a:stretch/>
        </p:blipFill>
        <p:spPr>
          <a:xfrm>
            <a:off x="0" y="1276350"/>
            <a:ext cx="12192000" cy="3332595"/>
          </a:xfrm>
          <a:prstGeom prst="rect">
            <a:avLst/>
          </a:prstGeom>
        </p:spPr>
      </p:pic>
      <p:sp>
        <p:nvSpPr>
          <p:cNvPr id="4" name="Title 1">
            <a:extLst>
              <a:ext uri="{FF2B5EF4-FFF2-40B4-BE49-F238E27FC236}">
                <a16:creationId xmlns:a16="http://schemas.microsoft.com/office/drawing/2014/main" id="{3E4E2F44-4CDB-417B-864C-F329AB68D92A}"/>
              </a:ext>
            </a:extLst>
          </p:cNvPr>
          <p:cNvSpPr txBox="1">
            <a:spLocks/>
          </p:cNvSpPr>
          <p:nvPr/>
        </p:nvSpPr>
        <p:spPr>
          <a:xfrm>
            <a:off x="0" y="0"/>
            <a:ext cx="10515600" cy="537791"/>
          </a:xfrm>
          <a:prstGeom prst="rect">
            <a:avLst/>
          </a:prstGeom>
        </p:spPr>
        <p:txBody>
          <a:bodyPr vert="horz" lIns="91440" tIns="45720" rIns="91440" bIns="45720" rtlCol="0" anchor="ct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dirty="0">
                <a:latin typeface="Franklin Gothic Book" panose="020B0503020102020204" pitchFamily="34" charset="0"/>
              </a:rPr>
              <a:t>	</a:t>
            </a:r>
            <a:r>
              <a:rPr lang="en-US" sz="2500" i="1" dirty="0">
                <a:latin typeface="Franklin Gothic Book" panose="020B0503020102020204" pitchFamily="34" charset="0"/>
              </a:rPr>
              <a:t>UK CCGT</a:t>
            </a:r>
            <a:r>
              <a:rPr lang="en-US" dirty="0">
                <a:latin typeface="Franklin Gothic Book" panose="020B0503020102020204" pitchFamily="34" charset="0"/>
              </a:rPr>
              <a:t> </a:t>
            </a:r>
          </a:p>
        </p:txBody>
      </p:sp>
      <p:sp>
        <p:nvSpPr>
          <p:cNvPr id="2" name="Slide Number Placeholder 1">
            <a:extLst>
              <a:ext uri="{FF2B5EF4-FFF2-40B4-BE49-F238E27FC236}">
                <a16:creationId xmlns:a16="http://schemas.microsoft.com/office/drawing/2014/main" id="{219DC84E-EF59-492E-9D9C-5E82A5A55AD5}"/>
              </a:ext>
            </a:extLst>
          </p:cNvPr>
          <p:cNvSpPr>
            <a:spLocks noGrp="1"/>
          </p:cNvSpPr>
          <p:nvPr>
            <p:ph type="sldNum" sz="quarter" idx="12"/>
          </p:nvPr>
        </p:nvSpPr>
        <p:spPr/>
        <p:txBody>
          <a:bodyPr/>
          <a:lstStyle/>
          <a:p>
            <a:fld id="{E31375A4-56A4-47D6-9801-1991572033F7}" type="slidenum">
              <a:rPr lang="en-US" smtClean="0"/>
              <a:t>23</a:t>
            </a:fld>
            <a:endParaRPr lang="en-US"/>
          </a:p>
        </p:txBody>
      </p:sp>
    </p:spTree>
    <p:extLst>
      <p:ext uri="{BB962C8B-B14F-4D97-AF65-F5344CB8AC3E}">
        <p14:creationId xmlns:p14="http://schemas.microsoft.com/office/powerpoint/2010/main" val="5669894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35BD350-2E0A-4BC4-A047-E400FD2B4F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6" name="TextBox 5">
            <a:extLst>
              <a:ext uri="{FF2B5EF4-FFF2-40B4-BE49-F238E27FC236}">
                <a16:creationId xmlns:a16="http://schemas.microsoft.com/office/drawing/2014/main" id="{F6B1C580-7BCF-466C-92FC-9CF13ED564F4}"/>
              </a:ext>
            </a:extLst>
          </p:cNvPr>
          <p:cNvSpPr txBox="1"/>
          <p:nvPr/>
        </p:nvSpPr>
        <p:spPr>
          <a:xfrm>
            <a:off x="5418323" y="987815"/>
            <a:ext cx="2835563" cy="1815882"/>
          </a:xfrm>
          <a:prstGeom prst="rect">
            <a:avLst/>
          </a:prstGeom>
          <a:noFill/>
        </p:spPr>
        <p:txBody>
          <a:bodyPr wrap="square" rtlCol="0">
            <a:spAutoFit/>
          </a:bodyPr>
          <a:lstStyle/>
          <a:p>
            <a:r>
              <a:rPr lang="en-US" sz="1600" dirty="0">
                <a:latin typeface="Franklin Gothic Book" panose="020B0503020102020204" pitchFamily="34" charset="0"/>
              </a:rPr>
              <a:t>                      CCGT UK</a:t>
            </a:r>
          </a:p>
          <a:p>
            <a:r>
              <a:rPr lang="en-US" sz="1600" dirty="0">
                <a:latin typeface="Franklin Gothic Book" panose="020B0503020102020204" pitchFamily="34" charset="0"/>
              </a:rPr>
              <a:t>CF : 75 % </a:t>
            </a:r>
          </a:p>
          <a:p>
            <a:r>
              <a:rPr lang="en-US" sz="1600" dirty="0">
                <a:latin typeface="Franklin Gothic Book" panose="020B0503020102020204" pitchFamily="34" charset="0"/>
              </a:rPr>
              <a:t>Start-ups : 21</a:t>
            </a:r>
          </a:p>
          <a:p>
            <a:r>
              <a:rPr lang="en-US" sz="1600" dirty="0">
                <a:latin typeface="Franklin Gothic Book" panose="020B0503020102020204" pitchFamily="34" charset="0"/>
              </a:rPr>
              <a:t>Annual Production : 0.65 </a:t>
            </a:r>
            <a:r>
              <a:rPr lang="en-US" sz="1600" dirty="0" err="1">
                <a:latin typeface="Franklin Gothic Book" panose="020B0503020102020204" pitchFamily="34" charset="0"/>
              </a:rPr>
              <a:t>TWh</a:t>
            </a:r>
            <a:endParaRPr lang="en-US" sz="1600" dirty="0">
              <a:latin typeface="Franklin Gothic Book" panose="020B0503020102020204" pitchFamily="34" charset="0"/>
            </a:endParaRPr>
          </a:p>
          <a:p>
            <a:r>
              <a:rPr lang="en-US" sz="1600" dirty="0">
                <a:latin typeface="Franklin Gothic Book" panose="020B0503020102020204" pitchFamily="34" charset="0"/>
              </a:rPr>
              <a:t>STMC: 47 </a:t>
            </a:r>
            <a:r>
              <a:rPr lang="fr-FR" sz="1600" dirty="0">
                <a:latin typeface="Franklin Gothic Book" panose="020B0503020102020204" pitchFamily="34" charset="0"/>
              </a:rPr>
              <a:t>€</a:t>
            </a:r>
            <a:r>
              <a:rPr lang="en-US" sz="1600" dirty="0">
                <a:latin typeface="Franklin Gothic Book" panose="020B0503020102020204" pitchFamily="34" charset="0"/>
              </a:rPr>
              <a:t>/MWh</a:t>
            </a:r>
          </a:p>
          <a:p>
            <a:r>
              <a:rPr lang="en-US" sz="1600" b="1" dirty="0">
                <a:solidFill>
                  <a:srgbClr val="009A3E"/>
                </a:solidFill>
                <a:latin typeface="Franklin Gothic Book" panose="020B0503020102020204" pitchFamily="34" charset="0"/>
              </a:rPr>
              <a:t>Profit: 4.8 mil </a:t>
            </a:r>
            <a:r>
              <a:rPr lang="fr-FR" sz="1600" b="1" dirty="0">
                <a:solidFill>
                  <a:srgbClr val="009A3E"/>
                </a:solidFill>
                <a:latin typeface="Franklin Gothic Book" panose="020B0503020102020204" pitchFamily="34" charset="0"/>
              </a:rPr>
              <a:t>€</a:t>
            </a:r>
          </a:p>
          <a:p>
            <a:r>
              <a:rPr lang="en-US" sz="1600" b="1" dirty="0">
                <a:solidFill>
                  <a:srgbClr val="009A3E"/>
                </a:solidFill>
                <a:latin typeface="Franklin Gothic Book" panose="020B0503020102020204" pitchFamily="34" charset="0"/>
              </a:rPr>
              <a:t>M</a:t>
            </a:r>
            <a:r>
              <a:rPr lang="fr-FR" sz="1600" b="1" dirty="0" err="1">
                <a:solidFill>
                  <a:srgbClr val="009A3E"/>
                </a:solidFill>
                <a:latin typeface="Franklin Gothic Book" panose="020B0503020102020204" pitchFamily="34" charset="0"/>
              </a:rPr>
              <a:t>argin</a:t>
            </a:r>
            <a:r>
              <a:rPr lang="fr-FR" sz="1600" b="1" dirty="0">
                <a:solidFill>
                  <a:srgbClr val="009A3E"/>
                </a:solidFill>
                <a:latin typeface="Franklin Gothic Book" panose="020B0503020102020204" pitchFamily="34" charset="0"/>
              </a:rPr>
              <a:t>: 7.35 €/ MWh</a:t>
            </a:r>
            <a:endParaRPr lang="en-US" sz="1600" b="1" dirty="0">
              <a:solidFill>
                <a:srgbClr val="009A3E"/>
              </a:solidFill>
              <a:latin typeface="Franklin Gothic Book" panose="020B0503020102020204" pitchFamily="34" charset="0"/>
            </a:endParaRPr>
          </a:p>
        </p:txBody>
      </p:sp>
      <p:sp>
        <p:nvSpPr>
          <p:cNvPr id="7" name="TextBox 6">
            <a:extLst>
              <a:ext uri="{FF2B5EF4-FFF2-40B4-BE49-F238E27FC236}">
                <a16:creationId xmlns:a16="http://schemas.microsoft.com/office/drawing/2014/main" id="{2CF72532-C52B-40AE-B257-53E44AF73606}"/>
              </a:ext>
            </a:extLst>
          </p:cNvPr>
          <p:cNvSpPr txBox="1"/>
          <p:nvPr/>
        </p:nvSpPr>
        <p:spPr>
          <a:xfrm>
            <a:off x="5418323" y="3285929"/>
            <a:ext cx="2641599" cy="1815882"/>
          </a:xfrm>
          <a:prstGeom prst="rect">
            <a:avLst/>
          </a:prstGeom>
          <a:noFill/>
        </p:spPr>
        <p:txBody>
          <a:bodyPr wrap="square" rtlCol="0">
            <a:spAutoFit/>
          </a:bodyPr>
          <a:lstStyle/>
          <a:p>
            <a:r>
              <a:rPr lang="en-US" sz="1600" dirty="0">
                <a:latin typeface="Franklin Gothic Book" panose="020B0503020102020204" pitchFamily="34" charset="0"/>
              </a:rPr>
              <a:t>                      Coal UK</a:t>
            </a:r>
          </a:p>
          <a:p>
            <a:r>
              <a:rPr lang="en-US" sz="1600" dirty="0">
                <a:latin typeface="Franklin Gothic Book" panose="020B0503020102020204" pitchFamily="34" charset="0"/>
              </a:rPr>
              <a:t>CF : 60 % </a:t>
            </a:r>
          </a:p>
          <a:p>
            <a:r>
              <a:rPr lang="en-US" sz="1600" dirty="0">
                <a:latin typeface="Franklin Gothic Book" panose="020B0503020102020204" pitchFamily="34" charset="0"/>
              </a:rPr>
              <a:t>Start-ups : 16</a:t>
            </a:r>
          </a:p>
          <a:p>
            <a:r>
              <a:rPr lang="en-US" sz="1600" dirty="0">
                <a:latin typeface="Franklin Gothic Book" panose="020B0503020102020204" pitchFamily="34" charset="0"/>
              </a:rPr>
              <a:t>Annual Production : 1.0 </a:t>
            </a:r>
            <a:r>
              <a:rPr lang="en-US" sz="1600" dirty="0" err="1">
                <a:latin typeface="Franklin Gothic Book" panose="020B0503020102020204" pitchFamily="34" charset="0"/>
              </a:rPr>
              <a:t>TWh</a:t>
            </a:r>
            <a:endParaRPr lang="en-US" sz="1600" dirty="0">
              <a:latin typeface="Franklin Gothic Book" panose="020B0503020102020204" pitchFamily="34" charset="0"/>
            </a:endParaRPr>
          </a:p>
          <a:p>
            <a:r>
              <a:rPr lang="en-US" sz="1600" dirty="0">
                <a:latin typeface="Franklin Gothic Book" panose="020B0503020102020204" pitchFamily="34" charset="0"/>
              </a:rPr>
              <a:t>STMC : 54.4 </a:t>
            </a:r>
            <a:r>
              <a:rPr lang="fr-FR" sz="1600" dirty="0">
                <a:latin typeface="Franklin Gothic Book" panose="020B0503020102020204" pitchFamily="34" charset="0"/>
              </a:rPr>
              <a:t>€</a:t>
            </a:r>
            <a:r>
              <a:rPr lang="en-US" sz="1600" dirty="0">
                <a:latin typeface="Franklin Gothic Book" panose="020B0503020102020204" pitchFamily="34" charset="0"/>
              </a:rPr>
              <a:t>/MWh</a:t>
            </a:r>
          </a:p>
          <a:p>
            <a:r>
              <a:rPr lang="en-US" sz="1600" b="1" dirty="0">
                <a:solidFill>
                  <a:srgbClr val="FF0000"/>
                </a:solidFill>
                <a:latin typeface="Franklin Gothic Book" panose="020B0503020102020204" pitchFamily="34" charset="0"/>
              </a:rPr>
              <a:t>Profit: 2.7 mil </a:t>
            </a:r>
            <a:r>
              <a:rPr lang="fr-FR" sz="1600" b="1" dirty="0">
                <a:solidFill>
                  <a:srgbClr val="FF0000"/>
                </a:solidFill>
                <a:latin typeface="Franklin Gothic Book" panose="020B0503020102020204" pitchFamily="34" charset="0"/>
              </a:rPr>
              <a:t>€</a:t>
            </a:r>
          </a:p>
          <a:p>
            <a:r>
              <a:rPr lang="en-US" sz="1600" b="1" dirty="0">
                <a:solidFill>
                  <a:srgbClr val="FF0000"/>
                </a:solidFill>
                <a:latin typeface="Franklin Gothic Book" panose="020B0503020102020204" pitchFamily="34" charset="0"/>
              </a:rPr>
              <a:t>M</a:t>
            </a:r>
            <a:r>
              <a:rPr lang="fr-FR" sz="1600" b="1" dirty="0" err="1">
                <a:solidFill>
                  <a:srgbClr val="FF0000"/>
                </a:solidFill>
                <a:latin typeface="Franklin Gothic Book" panose="020B0503020102020204" pitchFamily="34" charset="0"/>
              </a:rPr>
              <a:t>argin</a:t>
            </a:r>
            <a:r>
              <a:rPr lang="fr-FR" sz="1600" b="1" dirty="0">
                <a:solidFill>
                  <a:srgbClr val="FF0000"/>
                </a:solidFill>
                <a:latin typeface="Franklin Gothic Book" panose="020B0503020102020204" pitchFamily="34" charset="0"/>
              </a:rPr>
              <a:t>: 2.66 €/ MWh</a:t>
            </a:r>
            <a:endParaRPr lang="en-US" sz="1600" b="1" dirty="0">
              <a:solidFill>
                <a:srgbClr val="FF0000"/>
              </a:solidFill>
              <a:latin typeface="Franklin Gothic Book" panose="020B0503020102020204" pitchFamily="34" charset="0"/>
            </a:endParaRPr>
          </a:p>
        </p:txBody>
      </p:sp>
      <p:sp>
        <p:nvSpPr>
          <p:cNvPr id="9" name="Title 1">
            <a:extLst>
              <a:ext uri="{FF2B5EF4-FFF2-40B4-BE49-F238E27FC236}">
                <a16:creationId xmlns:a16="http://schemas.microsoft.com/office/drawing/2014/main" id="{4524397B-DD36-4DEF-B550-873BD5A4C7AC}"/>
              </a:ext>
            </a:extLst>
          </p:cNvPr>
          <p:cNvSpPr>
            <a:spLocks noGrp="1"/>
          </p:cNvSpPr>
          <p:nvPr>
            <p:ph type="title"/>
          </p:nvPr>
        </p:nvSpPr>
        <p:spPr>
          <a:xfrm>
            <a:off x="0" y="0"/>
            <a:ext cx="10515600" cy="537791"/>
          </a:xfrm>
        </p:spPr>
        <p:txBody>
          <a:bodyPr>
            <a:normAutofit/>
          </a:bodyPr>
          <a:lstStyle/>
          <a:p>
            <a:r>
              <a:rPr lang="en-US" sz="2500"/>
              <a:t>	</a:t>
            </a:r>
            <a:r>
              <a:rPr lang="en-US" sz="2500" i="1"/>
              <a:t>United Kingdom</a:t>
            </a:r>
            <a:r>
              <a:rPr lang="en-US"/>
              <a:t> </a:t>
            </a:r>
          </a:p>
        </p:txBody>
      </p:sp>
      <p:sp>
        <p:nvSpPr>
          <p:cNvPr id="2" name="Slide Number Placeholder 1">
            <a:extLst>
              <a:ext uri="{FF2B5EF4-FFF2-40B4-BE49-F238E27FC236}">
                <a16:creationId xmlns:a16="http://schemas.microsoft.com/office/drawing/2014/main" id="{025CD444-8F40-475C-A567-5CBF983FF853}"/>
              </a:ext>
            </a:extLst>
          </p:cNvPr>
          <p:cNvSpPr>
            <a:spLocks noGrp="1"/>
          </p:cNvSpPr>
          <p:nvPr>
            <p:ph type="sldNum" sz="quarter" idx="12"/>
          </p:nvPr>
        </p:nvSpPr>
        <p:spPr/>
        <p:txBody>
          <a:bodyPr/>
          <a:lstStyle/>
          <a:p>
            <a:fld id="{E31375A4-56A4-47D6-9801-1991572033F7}" type="slidenum">
              <a:rPr lang="en-US" smtClean="0"/>
              <a:t>24</a:t>
            </a:fld>
            <a:endParaRPr lang="en-US"/>
          </a:p>
        </p:txBody>
      </p:sp>
    </p:spTree>
    <p:extLst>
      <p:ext uri="{BB962C8B-B14F-4D97-AF65-F5344CB8AC3E}">
        <p14:creationId xmlns:p14="http://schemas.microsoft.com/office/powerpoint/2010/main" val="11059161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524397B-DD36-4DEF-B550-873BD5A4C7AC}"/>
              </a:ext>
            </a:extLst>
          </p:cNvPr>
          <p:cNvSpPr>
            <a:spLocks noGrp="1"/>
          </p:cNvSpPr>
          <p:nvPr>
            <p:ph type="title"/>
          </p:nvPr>
        </p:nvSpPr>
        <p:spPr>
          <a:xfrm>
            <a:off x="0" y="0"/>
            <a:ext cx="10515600" cy="537791"/>
          </a:xfrm>
        </p:spPr>
        <p:txBody>
          <a:bodyPr>
            <a:normAutofit/>
          </a:bodyPr>
          <a:lstStyle/>
          <a:p>
            <a:r>
              <a:rPr lang="en-US" sz="2500" dirty="0"/>
              <a:t>	</a:t>
            </a:r>
            <a:r>
              <a:rPr lang="en-US" sz="2500" i="1" dirty="0"/>
              <a:t>United Kingdom</a:t>
            </a:r>
            <a:r>
              <a:rPr lang="en-US" dirty="0"/>
              <a:t> </a:t>
            </a:r>
          </a:p>
        </p:txBody>
      </p:sp>
      <p:pic>
        <p:nvPicPr>
          <p:cNvPr id="8" name="Picture 7" descr="A close up of a map&#10;&#10;Description generated with high confidence">
            <a:extLst>
              <a:ext uri="{FF2B5EF4-FFF2-40B4-BE49-F238E27FC236}">
                <a16:creationId xmlns:a16="http://schemas.microsoft.com/office/drawing/2014/main" id="{D6E3E4DE-E84A-4B57-A9AE-9FB3F7508CF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Slide Number Placeholder 1">
            <a:extLst>
              <a:ext uri="{FF2B5EF4-FFF2-40B4-BE49-F238E27FC236}">
                <a16:creationId xmlns:a16="http://schemas.microsoft.com/office/drawing/2014/main" id="{763BB33C-3809-4C8A-A872-14B5CED6F6A2}"/>
              </a:ext>
            </a:extLst>
          </p:cNvPr>
          <p:cNvSpPr>
            <a:spLocks noGrp="1"/>
          </p:cNvSpPr>
          <p:nvPr>
            <p:ph type="sldNum" sz="quarter" idx="12"/>
          </p:nvPr>
        </p:nvSpPr>
        <p:spPr/>
        <p:txBody>
          <a:bodyPr/>
          <a:lstStyle/>
          <a:p>
            <a:fld id="{E31375A4-56A4-47D6-9801-1991572033F7}" type="slidenum">
              <a:rPr lang="en-US" smtClean="0"/>
              <a:t>25</a:t>
            </a:fld>
            <a:endParaRPr lang="en-US"/>
          </a:p>
        </p:txBody>
      </p:sp>
    </p:spTree>
    <p:extLst>
      <p:ext uri="{BB962C8B-B14F-4D97-AF65-F5344CB8AC3E}">
        <p14:creationId xmlns:p14="http://schemas.microsoft.com/office/powerpoint/2010/main" val="22228838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achine generated alternative text:&#10;ELECTRICITY: QUARTER 2 2017 &#10;Q2 2017 &#10;Q2 2016 &#10;Oil and &#10;Other &#10;3.3% &#10;Renewables &#10;25.3% &#10;Nuclear &#10;21.3% &#10;Coal &#10;5.9% &#10;Oil and &#10;Other &#10;3.2% &#10;Renewables &#10;29.8% &#10;Gas &#10;44.2% &#10;Nuclear &#10;23.6% &#10;Coal &#10;2.1% &#10;Gas &#10;41.3% ">
            <a:extLst>
              <a:ext uri="{FF2B5EF4-FFF2-40B4-BE49-F238E27FC236}">
                <a16:creationId xmlns:a16="http://schemas.microsoft.com/office/drawing/2014/main" id="{19A38C1D-0C77-411A-9BC9-C48FF146FC4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10950" y="517864"/>
            <a:ext cx="8370099" cy="533544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3C0FCC0-0445-4EDD-89C1-967AF21E4D12}"/>
              </a:ext>
            </a:extLst>
          </p:cNvPr>
          <p:cNvSpPr txBox="1"/>
          <p:nvPr/>
        </p:nvSpPr>
        <p:spPr>
          <a:xfrm>
            <a:off x="607808" y="6454270"/>
            <a:ext cx="2477402" cy="369332"/>
          </a:xfrm>
          <a:prstGeom prst="rect">
            <a:avLst/>
          </a:prstGeom>
          <a:noFill/>
        </p:spPr>
        <p:txBody>
          <a:bodyPr wrap="square" rtlCol="0">
            <a:spAutoFit/>
          </a:bodyPr>
          <a:lstStyle/>
          <a:p>
            <a:r>
              <a:rPr lang="en-US" i="1" dirty="0">
                <a:solidFill>
                  <a:schemeClr val="bg2">
                    <a:lumMod val="50000"/>
                  </a:schemeClr>
                </a:solidFill>
                <a:latin typeface="Franklin Gothic Book" panose="020B0503020102020204" pitchFamily="34" charset="0"/>
              </a:rPr>
              <a:t>Source : DBIES, 2017</a:t>
            </a:r>
          </a:p>
        </p:txBody>
      </p:sp>
      <p:sp>
        <p:nvSpPr>
          <p:cNvPr id="2" name="Slide Number Placeholder 1">
            <a:extLst>
              <a:ext uri="{FF2B5EF4-FFF2-40B4-BE49-F238E27FC236}">
                <a16:creationId xmlns:a16="http://schemas.microsoft.com/office/drawing/2014/main" id="{4AB9683A-EE32-455F-B40B-B1152086159C}"/>
              </a:ext>
            </a:extLst>
          </p:cNvPr>
          <p:cNvSpPr>
            <a:spLocks noGrp="1"/>
          </p:cNvSpPr>
          <p:nvPr>
            <p:ph type="sldNum" sz="quarter" idx="12"/>
          </p:nvPr>
        </p:nvSpPr>
        <p:spPr/>
        <p:txBody>
          <a:bodyPr/>
          <a:lstStyle/>
          <a:p>
            <a:fld id="{E31375A4-56A4-47D6-9801-1991572033F7}" type="slidenum">
              <a:rPr lang="en-US" smtClean="0"/>
              <a:t>26</a:t>
            </a:fld>
            <a:endParaRPr lang="en-US"/>
          </a:p>
        </p:txBody>
      </p:sp>
    </p:spTree>
    <p:extLst>
      <p:ext uri="{BB962C8B-B14F-4D97-AF65-F5344CB8AC3E}">
        <p14:creationId xmlns:p14="http://schemas.microsoft.com/office/powerpoint/2010/main" val="40405038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09643-C446-473A-A59D-4E1D36F6FC3A}"/>
              </a:ext>
            </a:extLst>
          </p:cNvPr>
          <p:cNvSpPr>
            <a:spLocks noGrp="1"/>
          </p:cNvSpPr>
          <p:nvPr>
            <p:ph type="title"/>
          </p:nvPr>
        </p:nvSpPr>
        <p:spPr/>
        <p:txBody>
          <a:bodyPr/>
          <a:lstStyle/>
          <a:p>
            <a:r>
              <a:rPr lang="en-US"/>
              <a:t>The Retirement of Coal in the UK !</a:t>
            </a:r>
          </a:p>
        </p:txBody>
      </p:sp>
      <p:sp>
        <p:nvSpPr>
          <p:cNvPr id="4" name="Slide Number Placeholder 3">
            <a:extLst>
              <a:ext uri="{FF2B5EF4-FFF2-40B4-BE49-F238E27FC236}">
                <a16:creationId xmlns:a16="http://schemas.microsoft.com/office/drawing/2014/main" id="{542A5F69-22B0-41C0-91AA-4E97828038F3}"/>
              </a:ext>
            </a:extLst>
          </p:cNvPr>
          <p:cNvSpPr>
            <a:spLocks noGrp="1"/>
          </p:cNvSpPr>
          <p:nvPr>
            <p:ph type="sldNum" sz="quarter" idx="12"/>
          </p:nvPr>
        </p:nvSpPr>
        <p:spPr/>
        <p:txBody>
          <a:bodyPr/>
          <a:lstStyle/>
          <a:p>
            <a:fld id="{E31375A4-56A4-47D6-9801-1991572033F7}" type="slidenum">
              <a:rPr lang="en-US" smtClean="0"/>
              <a:t>27</a:t>
            </a:fld>
            <a:endParaRPr lang="en-US"/>
          </a:p>
        </p:txBody>
      </p:sp>
      <p:pic>
        <p:nvPicPr>
          <p:cNvPr id="5" name="Picture 4">
            <a:extLst>
              <a:ext uri="{FF2B5EF4-FFF2-40B4-BE49-F238E27FC236}">
                <a16:creationId xmlns:a16="http://schemas.microsoft.com/office/drawing/2014/main" id="{51D25C30-6F8E-46FA-AFD5-F1FC72C0902D}"/>
              </a:ext>
            </a:extLst>
          </p:cNvPr>
          <p:cNvPicPr>
            <a:picLocks noChangeAspect="1"/>
          </p:cNvPicPr>
          <p:nvPr/>
        </p:nvPicPr>
        <p:blipFill rotWithShape="1">
          <a:blip r:embed="rId3">
            <a:clrChange>
              <a:clrFrom>
                <a:srgbClr val="FFFFFF"/>
              </a:clrFrom>
              <a:clrTo>
                <a:srgbClr val="FFFFFF">
                  <a:alpha val="0"/>
                </a:srgbClr>
              </a:clrTo>
            </a:clrChange>
          </a:blip>
          <a:srcRect l="2408" t="2230" r="1845" b="1142"/>
          <a:stretch/>
        </p:blipFill>
        <p:spPr>
          <a:xfrm>
            <a:off x="2189018" y="1200726"/>
            <a:ext cx="7860146" cy="4507347"/>
          </a:xfrm>
          <a:prstGeom prst="rect">
            <a:avLst/>
          </a:prstGeom>
        </p:spPr>
      </p:pic>
      <p:sp>
        <p:nvSpPr>
          <p:cNvPr id="6" name="Rectangle 5">
            <a:extLst>
              <a:ext uri="{FF2B5EF4-FFF2-40B4-BE49-F238E27FC236}">
                <a16:creationId xmlns:a16="http://schemas.microsoft.com/office/drawing/2014/main" id="{378B05E5-7462-4481-9566-5D3A02954097}"/>
              </a:ext>
            </a:extLst>
          </p:cNvPr>
          <p:cNvSpPr/>
          <p:nvPr/>
        </p:nvSpPr>
        <p:spPr>
          <a:xfrm>
            <a:off x="607808" y="6397227"/>
            <a:ext cx="4985788" cy="369332"/>
          </a:xfrm>
          <a:prstGeom prst="rect">
            <a:avLst/>
          </a:prstGeom>
        </p:spPr>
        <p:txBody>
          <a:bodyPr wrap="none">
            <a:spAutoFit/>
          </a:bodyPr>
          <a:lstStyle/>
          <a:p>
            <a:r>
              <a:rPr lang="en-US" i="1">
                <a:solidFill>
                  <a:schemeClr val="bg2">
                    <a:lumMod val="50000"/>
                  </a:schemeClr>
                </a:solidFill>
                <a:latin typeface="Franklin Gothic Book" panose="020B0503020102020204" pitchFamily="34" charset="0"/>
              </a:rPr>
              <a:t>IEEFA 2017, Electricity – Grid Transition in the UK</a:t>
            </a:r>
            <a:endParaRPr lang="fr-FR" dirty="0"/>
          </a:p>
        </p:txBody>
      </p:sp>
    </p:spTree>
    <p:extLst>
      <p:ext uri="{BB962C8B-B14F-4D97-AF65-F5344CB8AC3E}">
        <p14:creationId xmlns:p14="http://schemas.microsoft.com/office/powerpoint/2010/main" val="37161616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34049-3501-4046-8E44-0C5A3451D908}"/>
              </a:ext>
            </a:extLst>
          </p:cNvPr>
          <p:cNvSpPr>
            <a:spLocks noGrp="1"/>
          </p:cNvSpPr>
          <p:nvPr>
            <p:ph type="title"/>
          </p:nvPr>
        </p:nvSpPr>
        <p:spPr/>
        <p:txBody>
          <a:bodyPr/>
          <a:lstStyle/>
          <a:p>
            <a:r>
              <a:rPr lang="en-US" dirty="0"/>
              <a:t>Merit Order – United Kingdom </a:t>
            </a:r>
            <a:endParaRPr lang="fr-FR" dirty="0"/>
          </a:p>
        </p:txBody>
      </p:sp>
      <p:sp>
        <p:nvSpPr>
          <p:cNvPr id="4" name="Slide Number Placeholder 3">
            <a:extLst>
              <a:ext uri="{FF2B5EF4-FFF2-40B4-BE49-F238E27FC236}">
                <a16:creationId xmlns:a16="http://schemas.microsoft.com/office/drawing/2014/main" id="{42BC0B4D-5D88-4B2E-B167-C2E7952C3DAD}"/>
              </a:ext>
            </a:extLst>
          </p:cNvPr>
          <p:cNvSpPr>
            <a:spLocks noGrp="1"/>
          </p:cNvSpPr>
          <p:nvPr>
            <p:ph type="sldNum" sz="quarter" idx="12"/>
          </p:nvPr>
        </p:nvSpPr>
        <p:spPr/>
        <p:txBody>
          <a:bodyPr/>
          <a:lstStyle/>
          <a:p>
            <a:fld id="{E31375A4-56A4-47D6-9801-1991572033F7}" type="slidenum">
              <a:rPr lang="en-US" smtClean="0"/>
              <a:t>28</a:t>
            </a:fld>
            <a:endParaRPr lang="en-US"/>
          </a:p>
        </p:txBody>
      </p:sp>
      <p:cxnSp>
        <p:nvCxnSpPr>
          <p:cNvPr id="18" name="Straight Connector 17">
            <a:extLst>
              <a:ext uri="{FF2B5EF4-FFF2-40B4-BE49-F238E27FC236}">
                <a16:creationId xmlns:a16="http://schemas.microsoft.com/office/drawing/2014/main" id="{BA6CA446-8F2D-460C-BBCA-A36F981B7811}"/>
              </a:ext>
            </a:extLst>
          </p:cNvPr>
          <p:cNvCxnSpPr>
            <a:cxnSpLocks/>
          </p:cNvCxnSpPr>
          <p:nvPr/>
        </p:nvCxnSpPr>
        <p:spPr>
          <a:xfrm>
            <a:off x="3714397" y="4684856"/>
            <a:ext cx="5141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915B3305-BB47-49AA-B1F4-108030E8061C}"/>
              </a:ext>
            </a:extLst>
          </p:cNvPr>
          <p:cNvCxnSpPr/>
          <p:nvPr/>
        </p:nvCxnSpPr>
        <p:spPr>
          <a:xfrm flipV="1">
            <a:off x="3705067" y="2650783"/>
            <a:ext cx="0" cy="2034074"/>
          </a:xfrm>
          <a:prstGeom prst="line">
            <a:avLst/>
          </a:prstGeom>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08FFF86-6AE6-493C-BFE7-E80B8134E304}"/>
              </a:ext>
            </a:extLst>
          </p:cNvPr>
          <p:cNvSpPr/>
          <p:nvPr/>
        </p:nvSpPr>
        <p:spPr>
          <a:xfrm>
            <a:off x="3714398" y="4526236"/>
            <a:ext cx="774439" cy="1492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1" name="Rectangle 20">
            <a:extLst>
              <a:ext uri="{FF2B5EF4-FFF2-40B4-BE49-F238E27FC236}">
                <a16:creationId xmlns:a16="http://schemas.microsoft.com/office/drawing/2014/main" id="{0D5D9CE2-3591-4AF0-AF54-2467BE0D00FF}"/>
              </a:ext>
            </a:extLst>
          </p:cNvPr>
          <p:cNvSpPr/>
          <p:nvPr/>
        </p:nvSpPr>
        <p:spPr>
          <a:xfrm>
            <a:off x="4498168" y="4320966"/>
            <a:ext cx="625148" cy="35299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2" name="Flowchart: Manual Input 21">
            <a:extLst>
              <a:ext uri="{FF2B5EF4-FFF2-40B4-BE49-F238E27FC236}">
                <a16:creationId xmlns:a16="http://schemas.microsoft.com/office/drawing/2014/main" id="{37FF08B4-14D0-4523-BB7A-AF9FDF0A06AC}"/>
              </a:ext>
            </a:extLst>
          </p:cNvPr>
          <p:cNvSpPr/>
          <p:nvPr/>
        </p:nvSpPr>
        <p:spPr>
          <a:xfrm>
            <a:off x="5123316" y="3754143"/>
            <a:ext cx="923732" cy="919820"/>
          </a:xfrm>
          <a:prstGeom prst="flowChartManualInpu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3" name="Flowchart: Manual Input 22">
            <a:extLst>
              <a:ext uri="{FF2B5EF4-FFF2-40B4-BE49-F238E27FC236}">
                <a16:creationId xmlns:a16="http://schemas.microsoft.com/office/drawing/2014/main" id="{BCD77314-A30C-4989-B407-E2B7FF770936}"/>
              </a:ext>
            </a:extLst>
          </p:cNvPr>
          <p:cNvSpPr/>
          <p:nvPr/>
        </p:nvSpPr>
        <p:spPr>
          <a:xfrm>
            <a:off x="6047048" y="3400352"/>
            <a:ext cx="1287610" cy="1284504"/>
          </a:xfrm>
          <a:prstGeom prst="flowChartManualInpu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4" name="Flowchart: Manual Input 23">
            <a:extLst>
              <a:ext uri="{FF2B5EF4-FFF2-40B4-BE49-F238E27FC236}">
                <a16:creationId xmlns:a16="http://schemas.microsoft.com/office/drawing/2014/main" id="{EB9A9E2D-6D19-464B-A3E8-4EE0AE74BCC7}"/>
              </a:ext>
            </a:extLst>
          </p:cNvPr>
          <p:cNvSpPr/>
          <p:nvPr/>
        </p:nvSpPr>
        <p:spPr>
          <a:xfrm>
            <a:off x="7343987" y="2775204"/>
            <a:ext cx="1222328" cy="1904206"/>
          </a:xfrm>
          <a:prstGeom prst="flowChartManualInput">
            <a:avLst/>
          </a:prstGeom>
          <a:solidFill>
            <a:schemeClr val="tx2">
              <a:lumMod val="65000"/>
              <a:lumOff val="35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5" name="TextBox 24">
            <a:extLst>
              <a:ext uri="{FF2B5EF4-FFF2-40B4-BE49-F238E27FC236}">
                <a16:creationId xmlns:a16="http://schemas.microsoft.com/office/drawing/2014/main" id="{B648E145-67AA-41A9-8245-95C2930C44B5}"/>
              </a:ext>
            </a:extLst>
          </p:cNvPr>
          <p:cNvSpPr txBox="1"/>
          <p:nvPr/>
        </p:nvSpPr>
        <p:spPr>
          <a:xfrm>
            <a:off x="3772039" y="4722965"/>
            <a:ext cx="554960" cy="307777"/>
          </a:xfrm>
          <a:prstGeom prst="rect">
            <a:avLst/>
          </a:prstGeom>
          <a:noFill/>
        </p:spPr>
        <p:txBody>
          <a:bodyPr wrap="none" rtlCol="0">
            <a:spAutoFit/>
          </a:bodyPr>
          <a:lstStyle/>
          <a:p>
            <a:r>
              <a:rPr lang="en-US" sz="1400">
                <a:solidFill>
                  <a:schemeClr val="tx2"/>
                </a:solidFill>
              </a:rPr>
              <a:t>RES</a:t>
            </a:r>
          </a:p>
        </p:txBody>
      </p:sp>
      <p:sp>
        <p:nvSpPr>
          <p:cNvPr id="26" name="TextBox 25">
            <a:extLst>
              <a:ext uri="{FF2B5EF4-FFF2-40B4-BE49-F238E27FC236}">
                <a16:creationId xmlns:a16="http://schemas.microsoft.com/office/drawing/2014/main" id="{3795DAF2-7881-4919-AD43-D24F19BBCCAF}"/>
              </a:ext>
            </a:extLst>
          </p:cNvPr>
          <p:cNvSpPr txBox="1"/>
          <p:nvPr/>
        </p:nvSpPr>
        <p:spPr>
          <a:xfrm>
            <a:off x="4411959" y="4722964"/>
            <a:ext cx="801823" cy="307777"/>
          </a:xfrm>
          <a:prstGeom prst="rect">
            <a:avLst/>
          </a:prstGeom>
          <a:noFill/>
        </p:spPr>
        <p:txBody>
          <a:bodyPr wrap="none" rtlCol="0">
            <a:spAutoFit/>
          </a:bodyPr>
          <a:lstStyle/>
          <a:p>
            <a:r>
              <a:rPr lang="en-US" sz="1400">
                <a:solidFill>
                  <a:schemeClr val="tx2"/>
                </a:solidFill>
              </a:rPr>
              <a:t>Nuclear</a:t>
            </a:r>
          </a:p>
        </p:txBody>
      </p:sp>
      <p:sp>
        <p:nvSpPr>
          <p:cNvPr id="27" name="TextBox 26">
            <a:extLst>
              <a:ext uri="{FF2B5EF4-FFF2-40B4-BE49-F238E27FC236}">
                <a16:creationId xmlns:a16="http://schemas.microsoft.com/office/drawing/2014/main" id="{6899CA99-3C9E-4BD6-ACC0-C05D09BD98C6}"/>
              </a:ext>
            </a:extLst>
          </p:cNvPr>
          <p:cNvSpPr txBox="1"/>
          <p:nvPr/>
        </p:nvSpPr>
        <p:spPr>
          <a:xfrm>
            <a:off x="5213782" y="4722963"/>
            <a:ext cx="712054" cy="307777"/>
          </a:xfrm>
          <a:prstGeom prst="rect">
            <a:avLst/>
          </a:prstGeom>
          <a:noFill/>
        </p:spPr>
        <p:txBody>
          <a:bodyPr wrap="none" rtlCol="0">
            <a:spAutoFit/>
          </a:bodyPr>
          <a:lstStyle/>
          <a:p>
            <a:r>
              <a:rPr lang="en-US" sz="1400">
                <a:solidFill>
                  <a:schemeClr val="tx2"/>
                </a:solidFill>
              </a:rPr>
              <a:t>Lignite</a:t>
            </a:r>
          </a:p>
        </p:txBody>
      </p:sp>
      <p:sp>
        <p:nvSpPr>
          <p:cNvPr id="28" name="TextBox 27">
            <a:extLst>
              <a:ext uri="{FF2B5EF4-FFF2-40B4-BE49-F238E27FC236}">
                <a16:creationId xmlns:a16="http://schemas.microsoft.com/office/drawing/2014/main" id="{B2493F0A-B881-45B0-B2B6-4DD7D5AB139B}"/>
              </a:ext>
            </a:extLst>
          </p:cNvPr>
          <p:cNvSpPr txBox="1"/>
          <p:nvPr/>
        </p:nvSpPr>
        <p:spPr>
          <a:xfrm>
            <a:off x="6364291" y="4722963"/>
            <a:ext cx="513282" cy="307777"/>
          </a:xfrm>
          <a:prstGeom prst="rect">
            <a:avLst/>
          </a:prstGeom>
          <a:noFill/>
        </p:spPr>
        <p:txBody>
          <a:bodyPr wrap="none" rtlCol="0">
            <a:spAutoFit/>
          </a:bodyPr>
          <a:lstStyle/>
          <a:p>
            <a:r>
              <a:rPr lang="en-US" sz="1400">
                <a:solidFill>
                  <a:schemeClr val="tx2"/>
                </a:solidFill>
              </a:rPr>
              <a:t>Gas</a:t>
            </a:r>
          </a:p>
        </p:txBody>
      </p:sp>
      <p:sp>
        <p:nvSpPr>
          <p:cNvPr id="29" name="TextBox 28">
            <a:extLst>
              <a:ext uri="{FF2B5EF4-FFF2-40B4-BE49-F238E27FC236}">
                <a16:creationId xmlns:a16="http://schemas.microsoft.com/office/drawing/2014/main" id="{DE34D474-61F0-41D5-960F-DB931B900183}"/>
              </a:ext>
            </a:extLst>
          </p:cNvPr>
          <p:cNvSpPr txBox="1"/>
          <p:nvPr/>
        </p:nvSpPr>
        <p:spPr>
          <a:xfrm>
            <a:off x="7599124" y="4723741"/>
            <a:ext cx="553357" cy="307777"/>
          </a:xfrm>
          <a:prstGeom prst="rect">
            <a:avLst/>
          </a:prstGeom>
          <a:noFill/>
        </p:spPr>
        <p:txBody>
          <a:bodyPr wrap="none" rtlCol="0">
            <a:spAutoFit/>
          </a:bodyPr>
          <a:lstStyle/>
          <a:p>
            <a:r>
              <a:rPr lang="en-US" sz="1400">
                <a:solidFill>
                  <a:schemeClr val="tx2"/>
                </a:solidFill>
              </a:rPr>
              <a:t>Coal</a:t>
            </a:r>
          </a:p>
        </p:txBody>
      </p:sp>
      <p:cxnSp>
        <p:nvCxnSpPr>
          <p:cNvPr id="30" name="Straight Arrow Connector 29">
            <a:extLst>
              <a:ext uri="{FF2B5EF4-FFF2-40B4-BE49-F238E27FC236}">
                <a16:creationId xmlns:a16="http://schemas.microsoft.com/office/drawing/2014/main" id="{C85192AC-7E73-40B5-BE1F-01225E036E4A}"/>
              </a:ext>
            </a:extLst>
          </p:cNvPr>
          <p:cNvCxnSpPr>
            <a:cxnSpLocks/>
          </p:cNvCxnSpPr>
          <p:nvPr/>
        </p:nvCxnSpPr>
        <p:spPr>
          <a:xfrm flipH="1">
            <a:off x="3697392" y="3370805"/>
            <a:ext cx="342243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86EC0F4-31B3-4385-9E00-CD1AB1682933}"/>
              </a:ext>
            </a:extLst>
          </p:cNvPr>
          <p:cNvSpPr txBox="1"/>
          <p:nvPr/>
        </p:nvSpPr>
        <p:spPr>
          <a:xfrm>
            <a:off x="2442860" y="2224686"/>
            <a:ext cx="2428870" cy="369332"/>
          </a:xfrm>
          <a:prstGeom prst="rect">
            <a:avLst/>
          </a:prstGeom>
          <a:noFill/>
        </p:spPr>
        <p:txBody>
          <a:bodyPr wrap="none" rtlCol="0">
            <a:spAutoFit/>
          </a:bodyPr>
          <a:lstStyle/>
          <a:p>
            <a:r>
              <a:rPr lang="en-US" dirty="0">
                <a:latin typeface="Franklin Gothic Book" panose="020B0503020102020204" pitchFamily="34" charset="0"/>
              </a:rPr>
              <a:t>Margin Price (</a:t>
            </a:r>
            <a:r>
              <a:rPr lang="fr-FR" dirty="0">
                <a:latin typeface="Franklin Gothic Book" panose="020B0503020102020204" pitchFamily="34" charset="0"/>
              </a:rPr>
              <a:t>€/MWh</a:t>
            </a:r>
            <a:r>
              <a:rPr lang="en-US" dirty="0">
                <a:latin typeface="Franklin Gothic Book" panose="020B0503020102020204" pitchFamily="34" charset="0"/>
              </a:rPr>
              <a:t>)</a:t>
            </a:r>
          </a:p>
        </p:txBody>
      </p:sp>
      <p:sp>
        <p:nvSpPr>
          <p:cNvPr id="32" name="TextBox 31">
            <a:extLst>
              <a:ext uri="{FF2B5EF4-FFF2-40B4-BE49-F238E27FC236}">
                <a16:creationId xmlns:a16="http://schemas.microsoft.com/office/drawing/2014/main" id="{A8DB3310-764A-4E57-B616-DC28AD51F2E4}"/>
              </a:ext>
            </a:extLst>
          </p:cNvPr>
          <p:cNvSpPr txBox="1"/>
          <p:nvPr/>
        </p:nvSpPr>
        <p:spPr>
          <a:xfrm>
            <a:off x="8940524" y="4538297"/>
            <a:ext cx="1537537" cy="369332"/>
          </a:xfrm>
          <a:prstGeom prst="rect">
            <a:avLst/>
          </a:prstGeom>
          <a:noFill/>
        </p:spPr>
        <p:txBody>
          <a:bodyPr wrap="none" rtlCol="0">
            <a:spAutoFit/>
          </a:bodyPr>
          <a:lstStyle/>
          <a:p>
            <a:r>
              <a:rPr lang="en-US" dirty="0">
                <a:latin typeface="Franklin Gothic Book" panose="020B0503020102020204" pitchFamily="34" charset="0"/>
              </a:rPr>
              <a:t>Capacity (GW)</a:t>
            </a:r>
          </a:p>
        </p:txBody>
      </p:sp>
      <p:sp>
        <p:nvSpPr>
          <p:cNvPr id="33" name="Rectangle 32">
            <a:extLst>
              <a:ext uri="{FF2B5EF4-FFF2-40B4-BE49-F238E27FC236}">
                <a16:creationId xmlns:a16="http://schemas.microsoft.com/office/drawing/2014/main" id="{86A89A83-280A-4CF4-ACAD-BD2B647DF323}"/>
              </a:ext>
            </a:extLst>
          </p:cNvPr>
          <p:cNvSpPr/>
          <p:nvPr/>
        </p:nvSpPr>
        <p:spPr>
          <a:xfrm>
            <a:off x="607808" y="6425748"/>
            <a:ext cx="2348592" cy="369332"/>
          </a:xfrm>
          <a:prstGeom prst="rect">
            <a:avLst/>
          </a:prstGeom>
        </p:spPr>
        <p:txBody>
          <a:bodyPr wrap="none">
            <a:spAutoFit/>
          </a:bodyPr>
          <a:lstStyle/>
          <a:p>
            <a:r>
              <a:rPr lang="en-US" i="1" dirty="0">
                <a:solidFill>
                  <a:schemeClr val="bg2">
                    <a:lumMod val="50000"/>
                  </a:schemeClr>
                </a:solidFill>
                <a:latin typeface="Franklin Gothic Book" panose="020B0503020102020204" pitchFamily="34" charset="0"/>
              </a:rPr>
              <a:t>Source: OFMEG, 2016</a:t>
            </a:r>
            <a:endParaRPr lang="fr-FR" dirty="0"/>
          </a:p>
        </p:txBody>
      </p:sp>
    </p:spTree>
    <p:extLst>
      <p:ext uri="{BB962C8B-B14F-4D97-AF65-F5344CB8AC3E}">
        <p14:creationId xmlns:p14="http://schemas.microsoft.com/office/powerpoint/2010/main" val="94895895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CA650-E219-4B44-8E12-3427B84FD7B6}"/>
              </a:ext>
            </a:extLst>
          </p:cNvPr>
          <p:cNvSpPr>
            <a:spLocks noGrp="1"/>
          </p:cNvSpPr>
          <p:nvPr>
            <p:ph type="title"/>
          </p:nvPr>
        </p:nvSpPr>
        <p:spPr>
          <a:xfrm>
            <a:off x="1295400" y="2541573"/>
            <a:ext cx="10083800" cy="2743200"/>
          </a:xfrm>
        </p:spPr>
        <p:txBody>
          <a:bodyPr/>
          <a:lstStyle/>
          <a:p>
            <a:r>
              <a:rPr lang="en-US" dirty="0"/>
              <a:t>Overall Economic Result</a:t>
            </a:r>
            <a:endParaRPr lang="fr-FR" dirty="0"/>
          </a:p>
        </p:txBody>
      </p:sp>
      <p:sp>
        <p:nvSpPr>
          <p:cNvPr id="3" name="Rectangle 2">
            <a:extLst>
              <a:ext uri="{FF2B5EF4-FFF2-40B4-BE49-F238E27FC236}">
                <a16:creationId xmlns:a16="http://schemas.microsoft.com/office/drawing/2014/main" id="{775B8572-F5E9-40F3-93E4-FEF249B4095B}"/>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4" name="Picture 2" descr="Image result for euro icon png"/>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80284" y="2419690"/>
            <a:ext cx="1924588" cy="192458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32177C0E-E64D-49D0-863E-3A549614AA51}"/>
              </a:ext>
            </a:extLst>
          </p:cNvPr>
          <p:cNvSpPr>
            <a:spLocks noGrp="1"/>
          </p:cNvSpPr>
          <p:nvPr>
            <p:ph type="sldNum" sz="quarter" idx="4"/>
          </p:nvPr>
        </p:nvSpPr>
        <p:spPr/>
        <p:txBody>
          <a:bodyPr/>
          <a:lstStyle/>
          <a:p>
            <a:fld id="{E31375A4-56A4-47D6-9801-1991572033F7}" type="slidenum">
              <a:rPr lang="en-US" smtClean="0"/>
              <a:pPr/>
              <a:t>29</a:t>
            </a:fld>
            <a:endParaRPr lang="en-US" dirty="0"/>
          </a:p>
        </p:txBody>
      </p:sp>
      <p:sp>
        <p:nvSpPr>
          <p:cNvPr id="6" name="Text Placeholder 2">
            <a:extLst>
              <a:ext uri="{FF2B5EF4-FFF2-40B4-BE49-F238E27FC236}">
                <a16:creationId xmlns:a16="http://schemas.microsoft.com/office/drawing/2014/main" id="{FD73140E-392D-4BE2-BFDD-0E7ABF84F643}"/>
              </a:ext>
            </a:extLst>
          </p:cNvPr>
          <p:cNvSpPr>
            <a:spLocks noGrp="1"/>
          </p:cNvSpPr>
          <p:nvPr>
            <p:ph type="body" idx="1"/>
          </p:nvPr>
        </p:nvSpPr>
        <p:spPr>
          <a:xfrm>
            <a:off x="1295400" y="5431536"/>
            <a:ext cx="9601200" cy="457200"/>
          </a:xfrm>
        </p:spPr>
        <p:txBody>
          <a:bodyPr/>
          <a:lstStyle/>
          <a:p>
            <a:r>
              <a:rPr lang="en-US" dirty="0"/>
              <a:t>SUMMARY OF ECONOMIC CALCULATION</a:t>
            </a:r>
            <a:endParaRPr lang="fr-FR" dirty="0"/>
          </a:p>
        </p:txBody>
      </p:sp>
    </p:spTree>
    <p:extLst>
      <p:ext uri="{BB962C8B-B14F-4D97-AF65-F5344CB8AC3E}">
        <p14:creationId xmlns:p14="http://schemas.microsoft.com/office/powerpoint/2010/main" val="42663786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94878-4FDA-41B4-8056-E91825B33C09}"/>
              </a:ext>
            </a:extLst>
          </p:cNvPr>
          <p:cNvSpPr>
            <a:spLocks noGrp="1"/>
          </p:cNvSpPr>
          <p:nvPr>
            <p:ph type="title"/>
          </p:nvPr>
        </p:nvSpPr>
        <p:spPr/>
        <p:txBody>
          <a:bodyPr/>
          <a:lstStyle/>
          <a:p>
            <a:r>
              <a:rPr lang="en-US" dirty="0"/>
              <a:t>ETS and Carbon Price Floor</a:t>
            </a:r>
            <a:endParaRPr lang="fr-FR" dirty="0"/>
          </a:p>
        </p:txBody>
      </p:sp>
      <p:sp>
        <p:nvSpPr>
          <p:cNvPr id="3" name="Text Placeholder 2">
            <a:extLst>
              <a:ext uri="{FF2B5EF4-FFF2-40B4-BE49-F238E27FC236}">
                <a16:creationId xmlns:a16="http://schemas.microsoft.com/office/drawing/2014/main" id="{1B3F8AD4-EF51-4C63-A783-16F47415EE59}"/>
              </a:ext>
            </a:extLst>
          </p:cNvPr>
          <p:cNvSpPr>
            <a:spLocks noGrp="1"/>
          </p:cNvSpPr>
          <p:nvPr>
            <p:ph type="body" idx="1"/>
          </p:nvPr>
        </p:nvSpPr>
        <p:spPr/>
        <p:txBody>
          <a:bodyPr/>
          <a:lstStyle/>
          <a:p>
            <a:r>
              <a:rPr lang="en-US" dirty="0"/>
              <a:t>COMPARING CARBON PRICING MECHANISM IN BOTH COUNTRIES</a:t>
            </a:r>
            <a:endParaRPr lang="fr-FR" dirty="0"/>
          </a:p>
        </p:txBody>
      </p:sp>
      <p:sp>
        <p:nvSpPr>
          <p:cNvPr id="4" name="Rectangle 3">
            <a:extLst>
              <a:ext uri="{FF2B5EF4-FFF2-40B4-BE49-F238E27FC236}">
                <a16:creationId xmlns:a16="http://schemas.microsoft.com/office/drawing/2014/main" id="{6D5572FA-C447-4769-BCD4-1902B659B4A3}"/>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Picture 4">
            <a:extLst>
              <a:ext uri="{FF2B5EF4-FFF2-40B4-BE49-F238E27FC236}">
                <a16:creationId xmlns:a16="http://schemas.microsoft.com/office/drawing/2014/main" id="{19A66E37-A22F-46BB-B480-21A032CFA8DE}"/>
              </a:ext>
            </a:extLst>
          </p:cNvPr>
          <p:cNvPicPr>
            <a:picLocks noChangeAspect="1"/>
          </p:cNvPicPr>
          <p:nvPr/>
        </p:nvPicPr>
        <p:blipFill>
          <a:blip r:embed="rId3">
            <a:duotone>
              <a:schemeClr val="accent2">
                <a:shade val="45000"/>
                <a:satMod val="135000"/>
              </a:schemeClr>
              <a:prstClr val="white"/>
            </a:duotone>
          </a:blip>
          <a:stretch>
            <a:fillRect/>
          </a:stretch>
        </p:blipFill>
        <p:spPr>
          <a:xfrm>
            <a:off x="1513496" y="1985333"/>
            <a:ext cx="2775881" cy="1927840"/>
          </a:xfrm>
          <a:prstGeom prst="rect">
            <a:avLst/>
          </a:prstGeom>
        </p:spPr>
      </p:pic>
      <p:sp>
        <p:nvSpPr>
          <p:cNvPr id="6" name="Slide Number Placeholder 5">
            <a:extLst>
              <a:ext uri="{FF2B5EF4-FFF2-40B4-BE49-F238E27FC236}">
                <a16:creationId xmlns:a16="http://schemas.microsoft.com/office/drawing/2014/main" id="{17A21EA7-C172-4B50-9325-D78168C2C774}"/>
              </a:ext>
            </a:extLst>
          </p:cNvPr>
          <p:cNvSpPr>
            <a:spLocks noGrp="1"/>
          </p:cNvSpPr>
          <p:nvPr>
            <p:ph type="sldNum" sz="quarter" idx="4"/>
          </p:nvPr>
        </p:nvSpPr>
        <p:spPr/>
        <p:txBody>
          <a:bodyPr/>
          <a:lstStyle/>
          <a:p>
            <a:fld id="{E31375A4-56A4-47D6-9801-1991572033F7}" type="slidenum">
              <a:rPr lang="en-US" smtClean="0"/>
              <a:pPr/>
              <a:t>3</a:t>
            </a:fld>
            <a:endParaRPr lang="en-US" dirty="0"/>
          </a:p>
        </p:txBody>
      </p:sp>
    </p:spTree>
    <p:extLst>
      <p:ext uri="{BB962C8B-B14F-4D97-AF65-F5344CB8AC3E}">
        <p14:creationId xmlns:p14="http://schemas.microsoft.com/office/powerpoint/2010/main" val="8801816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5BC-C1AE-49E3-8F9F-0417D1DEA84B}"/>
              </a:ext>
            </a:extLst>
          </p:cNvPr>
          <p:cNvSpPr>
            <a:spLocks noGrp="1"/>
          </p:cNvSpPr>
          <p:nvPr>
            <p:ph type="title"/>
          </p:nvPr>
        </p:nvSpPr>
        <p:spPr/>
        <p:txBody>
          <a:bodyPr/>
          <a:lstStyle/>
          <a:p>
            <a:r>
              <a:rPr lang="en-US" dirty="0"/>
              <a:t>Overall Economical Results - Germany</a:t>
            </a:r>
            <a:endParaRPr lang="fr-FR" dirty="0"/>
          </a:p>
        </p:txBody>
      </p:sp>
      <p:sp>
        <p:nvSpPr>
          <p:cNvPr id="4" name="Slide Number Placeholder 3">
            <a:extLst>
              <a:ext uri="{FF2B5EF4-FFF2-40B4-BE49-F238E27FC236}">
                <a16:creationId xmlns:a16="http://schemas.microsoft.com/office/drawing/2014/main" id="{0AEFAD08-6AB4-4358-B70F-4A76EEAB3023}"/>
              </a:ext>
            </a:extLst>
          </p:cNvPr>
          <p:cNvSpPr>
            <a:spLocks noGrp="1"/>
          </p:cNvSpPr>
          <p:nvPr>
            <p:ph type="sldNum" sz="quarter" idx="12"/>
          </p:nvPr>
        </p:nvSpPr>
        <p:spPr/>
        <p:txBody>
          <a:bodyPr/>
          <a:lstStyle/>
          <a:p>
            <a:fld id="{E31375A4-56A4-47D6-9801-1991572033F7}" type="slidenum">
              <a:rPr lang="en-US" smtClean="0"/>
              <a:t>30</a:t>
            </a:fld>
            <a:endParaRPr lang="en-US"/>
          </a:p>
        </p:txBody>
      </p:sp>
      <p:graphicFrame>
        <p:nvGraphicFramePr>
          <p:cNvPr id="12" name="Chart 11"/>
          <p:cNvGraphicFramePr>
            <a:graphicFrameLocks/>
          </p:cNvGraphicFramePr>
          <p:nvPr>
            <p:extLst>
              <p:ext uri="{D42A27DB-BD31-4B8C-83A1-F6EECF244321}">
                <p14:modId xmlns:p14="http://schemas.microsoft.com/office/powerpoint/2010/main" val="3819076772"/>
              </p:ext>
            </p:extLst>
          </p:nvPr>
        </p:nvGraphicFramePr>
        <p:xfrm>
          <a:off x="426719" y="1066306"/>
          <a:ext cx="5485446" cy="37110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p:cNvGraphicFramePr>
            <a:graphicFrameLocks/>
          </p:cNvGraphicFramePr>
          <p:nvPr>
            <p:extLst>
              <p:ext uri="{D42A27DB-BD31-4B8C-83A1-F6EECF244321}">
                <p14:modId xmlns:p14="http://schemas.microsoft.com/office/powerpoint/2010/main" val="2742183697"/>
              </p:ext>
            </p:extLst>
          </p:nvPr>
        </p:nvGraphicFramePr>
        <p:xfrm>
          <a:off x="5572196" y="1066307"/>
          <a:ext cx="5522523" cy="371105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9312E7FD-4EC5-4F1E-84EC-C6FAC9241FAD}"/>
              </a:ext>
            </a:extLst>
          </p:cNvPr>
          <p:cNvGraphicFramePr>
            <a:graphicFrameLocks noGrp="1"/>
          </p:cNvGraphicFramePr>
          <p:nvPr>
            <p:extLst>
              <p:ext uri="{D42A27DB-BD31-4B8C-83A1-F6EECF244321}">
                <p14:modId xmlns:p14="http://schemas.microsoft.com/office/powerpoint/2010/main" val="379165024"/>
              </p:ext>
            </p:extLst>
          </p:nvPr>
        </p:nvGraphicFramePr>
        <p:xfrm>
          <a:off x="949494" y="5112896"/>
          <a:ext cx="4622702" cy="1005840"/>
        </p:xfrm>
        <a:graphic>
          <a:graphicData uri="http://schemas.openxmlformats.org/drawingml/2006/table">
            <a:tbl>
              <a:tblPr>
                <a:tableStyleId>{BC89EF96-8CEA-46FF-86C4-4CE0E7609802}</a:tableStyleId>
              </a:tblPr>
              <a:tblGrid>
                <a:gridCol w="1248257">
                  <a:extLst>
                    <a:ext uri="{9D8B030D-6E8A-4147-A177-3AD203B41FA5}">
                      <a16:colId xmlns:a16="http://schemas.microsoft.com/office/drawing/2014/main" val="20000"/>
                    </a:ext>
                  </a:extLst>
                </a:gridCol>
                <a:gridCol w="1702667">
                  <a:extLst>
                    <a:ext uri="{9D8B030D-6E8A-4147-A177-3AD203B41FA5}">
                      <a16:colId xmlns:a16="http://schemas.microsoft.com/office/drawing/2014/main" val="20001"/>
                    </a:ext>
                  </a:extLst>
                </a:gridCol>
                <a:gridCol w="1671778">
                  <a:extLst>
                    <a:ext uri="{9D8B030D-6E8A-4147-A177-3AD203B41FA5}">
                      <a16:colId xmlns:a16="http://schemas.microsoft.com/office/drawing/2014/main" val="20002"/>
                    </a:ext>
                  </a:extLst>
                </a:gridCol>
              </a:tblGrid>
              <a:tr h="227818">
                <a:tc>
                  <a:txBody>
                    <a:bodyPr/>
                    <a:lstStyle/>
                    <a:p>
                      <a:pPr algn="l" fontAlgn="b"/>
                      <a:r>
                        <a:rPr lang="en-US" sz="1600" u="none" strike="noStrike" dirty="0">
                          <a:effectLst/>
                          <a:latin typeface="Franklin Gothic Book" panose="020B0503020102020204" pitchFamily="34" charset="0"/>
                        </a:rPr>
                        <a:t>Germany</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l" fontAlgn="b"/>
                      <a:r>
                        <a:rPr lang="en-US" sz="1600" u="none" strike="noStrike" dirty="0">
                          <a:effectLst/>
                          <a:latin typeface="Franklin Gothic Book" panose="020B0503020102020204" pitchFamily="34" charset="0"/>
                        </a:rPr>
                        <a:t>Energy (GWh)</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l" fontAlgn="b"/>
                      <a:r>
                        <a:rPr lang="en-US" sz="1600" u="none" strike="noStrike" dirty="0">
                          <a:effectLst/>
                          <a:latin typeface="Franklin Gothic Book" panose="020B0503020102020204" pitchFamily="34" charset="0"/>
                        </a:rPr>
                        <a:t>Profit (Million EUR)</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0"/>
                  </a:ext>
                </a:extLst>
              </a:tr>
              <a:tr h="182880">
                <a:tc>
                  <a:txBody>
                    <a:bodyPr/>
                    <a:lstStyle/>
                    <a:p>
                      <a:pPr algn="l" fontAlgn="b"/>
                      <a:r>
                        <a:rPr lang="en-US" sz="1600" u="none" strike="noStrike">
                          <a:effectLst/>
                          <a:latin typeface="Franklin Gothic Book" panose="020B0503020102020204" pitchFamily="34" charset="0"/>
                        </a:rPr>
                        <a:t>PV</a:t>
                      </a:r>
                      <a:endParaRPr lang="en-US" sz="1600" b="0" i="0" u="none" strike="noStrike">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24</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1.94</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1"/>
                  </a:ext>
                </a:extLst>
              </a:tr>
              <a:tr h="182880">
                <a:tc>
                  <a:txBody>
                    <a:bodyPr/>
                    <a:lstStyle/>
                    <a:p>
                      <a:pPr algn="l" fontAlgn="b"/>
                      <a:r>
                        <a:rPr lang="en-US" sz="1600" u="none" strike="noStrike">
                          <a:effectLst/>
                          <a:latin typeface="Franklin Gothic Book" panose="020B0503020102020204" pitchFamily="34" charset="0"/>
                        </a:rPr>
                        <a:t>CCGT</a:t>
                      </a:r>
                      <a:endParaRPr lang="en-US" sz="1600" b="0" i="0" u="none" strike="noStrike">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510</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a:effectLst/>
                          <a:latin typeface="Franklin Gothic Book" panose="020B0503020102020204" pitchFamily="34" charset="0"/>
                        </a:rPr>
                        <a:t>0.16</a:t>
                      </a:r>
                      <a:endParaRPr lang="en-US" sz="1600" b="0"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2"/>
                  </a:ext>
                </a:extLst>
              </a:tr>
              <a:tr h="182880">
                <a:tc>
                  <a:txBody>
                    <a:bodyPr/>
                    <a:lstStyle/>
                    <a:p>
                      <a:pPr algn="l" fontAlgn="b"/>
                      <a:r>
                        <a:rPr lang="en-US" sz="1600" u="none" strike="noStrike" dirty="0">
                          <a:effectLst/>
                          <a:latin typeface="Franklin Gothic Book" panose="020B0503020102020204" pitchFamily="34" charset="0"/>
                        </a:rPr>
                        <a:t>Coal</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510</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1</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3895206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575BC-C1AE-49E3-8F9F-0417D1DEA84B}"/>
              </a:ext>
            </a:extLst>
          </p:cNvPr>
          <p:cNvSpPr>
            <a:spLocks noGrp="1"/>
          </p:cNvSpPr>
          <p:nvPr>
            <p:ph type="title"/>
          </p:nvPr>
        </p:nvSpPr>
        <p:spPr/>
        <p:txBody>
          <a:bodyPr/>
          <a:lstStyle/>
          <a:p>
            <a:r>
              <a:rPr lang="en-US" dirty="0"/>
              <a:t>Overall Economical Results - UK</a:t>
            </a:r>
            <a:endParaRPr lang="fr-FR" dirty="0"/>
          </a:p>
        </p:txBody>
      </p:sp>
      <p:sp>
        <p:nvSpPr>
          <p:cNvPr id="4" name="Slide Number Placeholder 3">
            <a:extLst>
              <a:ext uri="{FF2B5EF4-FFF2-40B4-BE49-F238E27FC236}">
                <a16:creationId xmlns:a16="http://schemas.microsoft.com/office/drawing/2014/main" id="{0AEFAD08-6AB4-4358-B70F-4A76EEAB3023}"/>
              </a:ext>
            </a:extLst>
          </p:cNvPr>
          <p:cNvSpPr>
            <a:spLocks noGrp="1"/>
          </p:cNvSpPr>
          <p:nvPr>
            <p:ph type="sldNum" sz="quarter" idx="12"/>
          </p:nvPr>
        </p:nvSpPr>
        <p:spPr/>
        <p:txBody>
          <a:bodyPr/>
          <a:lstStyle/>
          <a:p>
            <a:fld id="{E31375A4-56A4-47D6-9801-1991572033F7}" type="slidenum">
              <a:rPr lang="en-US" smtClean="0"/>
              <a:t>31</a:t>
            </a:fld>
            <a:endParaRPr lang="en-US"/>
          </a:p>
        </p:txBody>
      </p:sp>
      <p:graphicFrame>
        <p:nvGraphicFramePr>
          <p:cNvPr id="7" name="Chart 6"/>
          <p:cNvGraphicFramePr>
            <a:graphicFrameLocks/>
          </p:cNvGraphicFramePr>
          <p:nvPr>
            <p:extLst>
              <p:ext uri="{D42A27DB-BD31-4B8C-83A1-F6EECF244321}">
                <p14:modId xmlns:p14="http://schemas.microsoft.com/office/powerpoint/2010/main" val="3641450179"/>
              </p:ext>
            </p:extLst>
          </p:nvPr>
        </p:nvGraphicFramePr>
        <p:xfrm>
          <a:off x="337330" y="1092827"/>
          <a:ext cx="5758670" cy="362242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p:cNvGraphicFramePr>
            <a:graphicFrameLocks/>
          </p:cNvGraphicFramePr>
          <p:nvPr>
            <p:extLst>
              <p:ext uri="{D42A27DB-BD31-4B8C-83A1-F6EECF244321}">
                <p14:modId xmlns:p14="http://schemas.microsoft.com/office/powerpoint/2010/main" val="3644446828"/>
              </p:ext>
            </p:extLst>
          </p:nvPr>
        </p:nvGraphicFramePr>
        <p:xfrm>
          <a:off x="5976130" y="1092827"/>
          <a:ext cx="5371808" cy="362242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Table 5">
            <a:extLst>
              <a:ext uri="{FF2B5EF4-FFF2-40B4-BE49-F238E27FC236}">
                <a16:creationId xmlns:a16="http://schemas.microsoft.com/office/drawing/2014/main" id="{D6665700-FD63-400A-8CCA-573E0E13F937}"/>
              </a:ext>
            </a:extLst>
          </p:cNvPr>
          <p:cNvGraphicFramePr>
            <a:graphicFrameLocks noGrp="1"/>
          </p:cNvGraphicFramePr>
          <p:nvPr>
            <p:extLst>
              <p:ext uri="{D42A27DB-BD31-4B8C-83A1-F6EECF244321}">
                <p14:modId xmlns:p14="http://schemas.microsoft.com/office/powerpoint/2010/main" val="2991709453"/>
              </p:ext>
            </p:extLst>
          </p:nvPr>
        </p:nvGraphicFramePr>
        <p:xfrm>
          <a:off x="681107" y="5170588"/>
          <a:ext cx="4786820" cy="1005840"/>
        </p:xfrm>
        <a:graphic>
          <a:graphicData uri="http://schemas.openxmlformats.org/drawingml/2006/table">
            <a:tbl>
              <a:tblPr>
                <a:tableStyleId>{BC89EF96-8CEA-46FF-86C4-4CE0E7609802}</a:tableStyleId>
              </a:tblPr>
              <a:tblGrid>
                <a:gridCol w="1523079">
                  <a:extLst>
                    <a:ext uri="{9D8B030D-6E8A-4147-A177-3AD203B41FA5}">
                      <a16:colId xmlns:a16="http://schemas.microsoft.com/office/drawing/2014/main" val="20000"/>
                    </a:ext>
                  </a:extLst>
                </a:gridCol>
                <a:gridCol w="1619783">
                  <a:extLst>
                    <a:ext uri="{9D8B030D-6E8A-4147-A177-3AD203B41FA5}">
                      <a16:colId xmlns:a16="http://schemas.microsoft.com/office/drawing/2014/main" val="20001"/>
                    </a:ext>
                  </a:extLst>
                </a:gridCol>
                <a:gridCol w="1643958">
                  <a:extLst>
                    <a:ext uri="{9D8B030D-6E8A-4147-A177-3AD203B41FA5}">
                      <a16:colId xmlns:a16="http://schemas.microsoft.com/office/drawing/2014/main" val="20002"/>
                    </a:ext>
                  </a:extLst>
                </a:gridCol>
              </a:tblGrid>
              <a:tr h="234461">
                <a:tc>
                  <a:txBody>
                    <a:bodyPr/>
                    <a:lstStyle/>
                    <a:p>
                      <a:pPr algn="l" fontAlgn="b"/>
                      <a:r>
                        <a:rPr lang="en-US" sz="1600" u="none" strike="noStrike" dirty="0">
                          <a:effectLst/>
                          <a:latin typeface="Franklin Gothic Book" panose="020B0503020102020204" pitchFamily="34" charset="0"/>
                        </a:rPr>
                        <a:t>UK</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l" fontAlgn="b"/>
                      <a:r>
                        <a:rPr lang="en-US" sz="1600" u="none" strike="noStrike" dirty="0">
                          <a:effectLst/>
                          <a:latin typeface="Franklin Gothic Book" panose="020B0503020102020204" pitchFamily="34" charset="0"/>
                        </a:rPr>
                        <a:t>Energy (GWh)</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l" fontAlgn="b"/>
                      <a:r>
                        <a:rPr lang="en-US" sz="1600" u="none" strike="noStrike" dirty="0">
                          <a:effectLst/>
                          <a:latin typeface="Franklin Gothic Book" panose="020B0503020102020204" pitchFamily="34" charset="0"/>
                        </a:rPr>
                        <a:t>Profit (Million EUR)</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0"/>
                  </a:ext>
                </a:extLst>
              </a:tr>
              <a:tr h="228450">
                <a:tc>
                  <a:txBody>
                    <a:bodyPr/>
                    <a:lstStyle/>
                    <a:p>
                      <a:pPr algn="l" fontAlgn="b"/>
                      <a:r>
                        <a:rPr lang="en-US" sz="1600" u="none" strike="noStrike">
                          <a:effectLst/>
                          <a:latin typeface="Franklin Gothic Book" panose="020B0503020102020204" pitchFamily="34" charset="0"/>
                        </a:rPr>
                        <a:t>Wind</a:t>
                      </a:r>
                      <a:endParaRPr lang="en-US" sz="1600" b="0" i="0" u="none" strike="noStrike">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72.4</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a:effectLst/>
                          <a:latin typeface="Franklin Gothic Book" panose="020B0503020102020204" pitchFamily="34" charset="0"/>
                        </a:rPr>
                        <a:t>0.44</a:t>
                      </a:r>
                      <a:endParaRPr lang="en-US" sz="1600" b="0"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1"/>
                  </a:ext>
                </a:extLst>
              </a:tr>
              <a:tr h="228450">
                <a:tc>
                  <a:txBody>
                    <a:bodyPr/>
                    <a:lstStyle/>
                    <a:p>
                      <a:pPr algn="l" fontAlgn="b"/>
                      <a:r>
                        <a:rPr lang="en-US" sz="1600" u="none" strike="noStrike">
                          <a:effectLst/>
                          <a:latin typeface="Franklin Gothic Book" panose="020B0503020102020204" pitchFamily="34" charset="0"/>
                        </a:rPr>
                        <a:t>CCGT</a:t>
                      </a:r>
                      <a:endParaRPr lang="en-US" sz="1600" b="0" i="0" u="none" strike="noStrike">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650</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a:effectLst/>
                          <a:latin typeface="Franklin Gothic Book" panose="020B0503020102020204" pitchFamily="34" charset="0"/>
                        </a:rPr>
                        <a:t>4.8</a:t>
                      </a:r>
                      <a:endParaRPr lang="en-US" sz="1600" b="0" i="0" u="none" strike="noStrike">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2"/>
                  </a:ext>
                </a:extLst>
              </a:tr>
              <a:tr h="228450">
                <a:tc>
                  <a:txBody>
                    <a:bodyPr/>
                    <a:lstStyle/>
                    <a:p>
                      <a:pPr algn="l" fontAlgn="b"/>
                      <a:r>
                        <a:rPr lang="en-US" sz="1600" u="none" strike="noStrike" dirty="0">
                          <a:effectLst/>
                          <a:latin typeface="Franklin Gothic Book" panose="020B0503020102020204" pitchFamily="34" charset="0"/>
                        </a:rPr>
                        <a:t>Coal</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1,000</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tc>
                  <a:txBody>
                    <a:bodyPr/>
                    <a:lstStyle/>
                    <a:p>
                      <a:pPr algn="r" fontAlgn="b"/>
                      <a:r>
                        <a:rPr lang="en-US" sz="1600" u="none" strike="noStrike" dirty="0">
                          <a:effectLst/>
                          <a:latin typeface="Franklin Gothic Book" panose="020B0503020102020204" pitchFamily="34" charset="0"/>
                        </a:rPr>
                        <a:t>2.7</a:t>
                      </a:r>
                      <a:endParaRPr lang="en-US" sz="1600" b="0" i="0" u="none" strike="noStrike" dirty="0">
                        <a:solidFill>
                          <a:srgbClr val="000000"/>
                        </a:solidFill>
                        <a:effectLst/>
                        <a:latin typeface="Franklin Gothic Book" panose="020B0503020102020204" pitchFamily="34" charset="0"/>
                      </a:endParaRPr>
                    </a:p>
                  </a:txBody>
                  <a:tcPr marL="7620" marR="7620" marT="7620" marB="0" anchor="b"/>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2355735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2EFF5-651A-4B39-87ED-707320EFCBC0}"/>
              </a:ext>
            </a:extLst>
          </p:cNvPr>
          <p:cNvSpPr>
            <a:spLocks noGrp="1"/>
          </p:cNvSpPr>
          <p:nvPr>
            <p:ph type="title"/>
          </p:nvPr>
        </p:nvSpPr>
        <p:spPr/>
        <p:txBody>
          <a:bodyPr/>
          <a:lstStyle/>
          <a:p>
            <a:r>
              <a:rPr lang="en-US" dirty="0"/>
              <a:t>Sensitivity Analysis</a:t>
            </a:r>
            <a:endParaRPr lang="fr-FR" dirty="0"/>
          </a:p>
        </p:txBody>
      </p:sp>
      <p:sp>
        <p:nvSpPr>
          <p:cNvPr id="3" name="Text Placeholder 2">
            <a:extLst>
              <a:ext uri="{FF2B5EF4-FFF2-40B4-BE49-F238E27FC236}">
                <a16:creationId xmlns:a16="http://schemas.microsoft.com/office/drawing/2014/main" id="{E69945DC-261C-4A15-B62F-63E862A57B3C}"/>
              </a:ext>
            </a:extLst>
          </p:cNvPr>
          <p:cNvSpPr>
            <a:spLocks noGrp="1"/>
          </p:cNvSpPr>
          <p:nvPr>
            <p:ph type="body" idx="1"/>
          </p:nvPr>
        </p:nvSpPr>
        <p:spPr/>
        <p:txBody>
          <a:bodyPr/>
          <a:lstStyle/>
          <a:p>
            <a:r>
              <a:rPr lang="en-US" dirty="0"/>
              <a:t>WHAT IF THE CARBON PRICE CHANGES?</a:t>
            </a:r>
            <a:endParaRPr lang="fr-FR" dirty="0"/>
          </a:p>
        </p:txBody>
      </p:sp>
      <p:sp>
        <p:nvSpPr>
          <p:cNvPr id="4" name="Rectangle 3">
            <a:extLst>
              <a:ext uri="{FF2B5EF4-FFF2-40B4-BE49-F238E27FC236}">
                <a16:creationId xmlns:a16="http://schemas.microsoft.com/office/drawing/2014/main" id="{574A0B9D-A75D-46E6-96F4-4D95C9DB7F62}"/>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100" name="Picture 4" descr="Hasil gambar untuk balance diagram">
            <a:extLst>
              <a:ext uri="{FF2B5EF4-FFF2-40B4-BE49-F238E27FC236}">
                <a16:creationId xmlns:a16="http://schemas.microsoft.com/office/drawing/2014/main" id="{40EE5849-3A52-42CE-9379-CB665B3C8B79}"/>
              </a:ext>
            </a:extLst>
          </p:cNvPr>
          <p:cNvPicPr>
            <a:picLocks noChangeAspect="1" noChangeArrowheads="1"/>
          </p:cNvPicPr>
          <p:nvPr/>
        </p:nvPicPr>
        <p:blipFill rotWithShape="1">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t="9639" b="9992"/>
          <a:stretch/>
        </p:blipFill>
        <p:spPr bwMode="auto">
          <a:xfrm>
            <a:off x="1184564" y="2311683"/>
            <a:ext cx="3941618" cy="1781907"/>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B9EBFBE-318D-422D-911F-26AEFD77DE13}"/>
              </a:ext>
            </a:extLst>
          </p:cNvPr>
          <p:cNvSpPr>
            <a:spLocks noGrp="1"/>
          </p:cNvSpPr>
          <p:nvPr>
            <p:ph type="sldNum" sz="quarter" idx="4"/>
          </p:nvPr>
        </p:nvSpPr>
        <p:spPr/>
        <p:txBody>
          <a:bodyPr/>
          <a:lstStyle/>
          <a:p>
            <a:fld id="{E31375A4-56A4-47D6-9801-1991572033F7}" type="slidenum">
              <a:rPr lang="en-US" smtClean="0"/>
              <a:pPr/>
              <a:t>32</a:t>
            </a:fld>
            <a:endParaRPr lang="en-US" dirty="0"/>
          </a:p>
        </p:txBody>
      </p:sp>
    </p:spTree>
    <p:extLst>
      <p:ext uri="{BB962C8B-B14F-4D97-AF65-F5344CB8AC3E}">
        <p14:creationId xmlns:p14="http://schemas.microsoft.com/office/powerpoint/2010/main" val="15885846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2AF9-4A95-4074-B3A9-4B45E1266A5C}"/>
              </a:ext>
            </a:extLst>
          </p:cNvPr>
          <p:cNvSpPr>
            <a:spLocks noGrp="1"/>
          </p:cNvSpPr>
          <p:nvPr>
            <p:ph type="title"/>
          </p:nvPr>
        </p:nvSpPr>
        <p:spPr/>
        <p:txBody>
          <a:bodyPr/>
          <a:lstStyle/>
          <a:p>
            <a:r>
              <a:rPr lang="en-US" dirty="0"/>
              <a:t>Margin due to Carbon Price Changes</a:t>
            </a:r>
            <a:endParaRPr lang="fr-FR" dirty="0"/>
          </a:p>
        </p:txBody>
      </p:sp>
      <p:sp>
        <p:nvSpPr>
          <p:cNvPr id="4" name="Slide Number Placeholder 3">
            <a:extLst>
              <a:ext uri="{FF2B5EF4-FFF2-40B4-BE49-F238E27FC236}">
                <a16:creationId xmlns:a16="http://schemas.microsoft.com/office/drawing/2014/main" id="{7662A828-1330-4E4D-81A6-D8B8D6B7A41E}"/>
              </a:ext>
            </a:extLst>
          </p:cNvPr>
          <p:cNvSpPr>
            <a:spLocks noGrp="1"/>
          </p:cNvSpPr>
          <p:nvPr>
            <p:ph type="sldNum" sz="quarter" idx="12"/>
          </p:nvPr>
        </p:nvSpPr>
        <p:spPr/>
        <p:txBody>
          <a:bodyPr/>
          <a:lstStyle/>
          <a:p>
            <a:fld id="{E31375A4-56A4-47D6-9801-1991572033F7}" type="slidenum">
              <a:rPr lang="en-US" smtClean="0"/>
              <a:t>33</a:t>
            </a:fld>
            <a:endParaRPr lang="en-US"/>
          </a:p>
        </p:txBody>
      </p:sp>
      <p:sp>
        <p:nvSpPr>
          <p:cNvPr id="21" name="Rectangle 20">
            <a:extLst>
              <a:ext uri="{FF2B5EF4-FFF2-40B4-BE49-F238E27FC236}">
                <a16:creationId xmlns:a16="http://schemas.microsoft.com/office/drawing/2014/main" id="{F7C6EC98-73BF-4647-A04E-18BE6F0D39E1}"/>
              </a:ext>
            </a:extLst>
          </p:cNvPr>
          <p:cNvSpPr/>
          <p:nvPr/>
        </p:nvSpPr>
        <p:spPr>
          <a:xfrm>
            <a:off x="3483352" y="4879456"/>
            <a:ext cx="1043876" cy="400110"/>
          </a:xfrm>
          <a:prstGeom prst="rect">
            <a:avLst/>
          </a:prstGeom>
        </p:spPr>
        <p:txBody>
          <a:bodyPr wrap="none">
            <a:spAutoFit/>
          </a:bodyPr>
          <a:lstStyle/>
          <a:p>
            <a:r>
              <a:rPr lang="en-US" sz="2000" b="1" dirty="0">
                <a:solidFill>
                  <a:schemeClr val="tx2"/>
                </a:solidFill>
                <a:latin typeface="Franklin Gothic Book" panose="020B0503020102020204" pitchFamily="34" charset="0"/>
              </a:rPr>
              <a:t>Coal UK</a:t>
            </a:r>
            <a:endParaRPr lang="fr-FR" sz="2000" b="1" dirty="0">
              <a:solidFill>
                <a:schemeClr val="tx2"/>
              </a:solidFill>
              <a:latin typeface="Franklin Gothic Book" panose="020B0503020102020204" pitchFamily="34" charset="0"/>
            </a:endParaRPr>
          </a:p>
        </p:txBody>
      </p:sp>
      <p:sp>
        <p:nvSpPr>
          <p:cNvPr id="22" name="Rectangle 21">
            <a:extLst>
              <a:ext uri="{FF2B5EF4-FFF2-40B4-BE49-F238E27FC236}">
                <a16:creationId xmlns:a16="http://schemas.microsoft.com/office/drawing/2014/main" id="{47C12F65-F9C1-44C5-9C52-539BD8F4D3B9}"/>
              </a:ext>
            </a:extLst>
          </p:cNvPr>
          <p:cNvSpPr/>
          <p:nvPr/>
        </p:nvSpPr>
        <p:spPr>
          <a:xfrm>
            <a:off x="4793541" y="4879456"/>
            <a:ext cx="1695977" cy="400110"/>
          </a:xfrm>
          <a:prstGeom prst="rect">
            <a:avLst/>
          </a:prstGeom>
        </p:spPr>
        <p:txBody>
          <a:bodyPr wrap="none">
            <a:spAutoFit/>
          </a:bodyPr>
          <a:lstStyle/>
          <a:p>
            <a:r>
              <a:rPr lang="en-US" sz="2000" b="1" dirty="0">
                <a:solidFill>
                  <a:schemeClr val="tx2"/>
                </a:solidFill>
                <a:latin typeface="Franklin Gothic Book" panose="020B0503020102020204" pitchFamily="34" charset="0"/>
              </a:rPr>
              <a:t>Coal Germany</a:t>
            </a:r>
            <a:endParaRPr lang="fr-FR" sz="2000" b="1" dirty="0">
              <a:solidFill>
                <a:schemeClr val="tx2"/>
              </a:solidFill>
              <a:latin typeface="Franklin Gothic Book" panose="020B0503020102020204" pitchFamily="34" charset="0"/>
            </a:endParaRPr>
          </a:p>
        </p:txBody>
      </p:sp>
      <p:sp>
        <p:nvSpPr>
          <p:cNvPr id="23" name="Rectangle 22">
            <a:extLst>
              <a:ext uri="{FF2B5EF4-FFF2-40B4-BE49-F238E27FC236}">
                <a16:creationId xmlns:a16="http://schemas.microsoft.com/office/drawing/2014/main" id="{4B6DC837-78E2-4D9A-947C-EF0340AE8B3F}"/>
              </a:ext>
            </a:extLst>
          </p:cNvPr>
          <p:cNvSpPr/>
          <p:nvPr/>
        </p:nvSpPr>
        <p:spPr>
          <a:xfrm>
            <a:off x="6570384" y="4879456"/>
            <a:ext cx="1148456" cy="400110"/>
          </a:xfrm>
          <a:prstGeom prst="rect">
            <a:avLst/>
          </a:prstGeom>
        </p:spPr>
        <p:txBody>
          <a:bodyPr wrap="none">
            <a:spAutoFit/>
          </a:bodyPr>
          <a:lstStyle/>
          <a:p>
            <a:r>
              <a:rPr lang="en-US" sz="2000" b="1" dirty="0">
                <a:solidFill>
                  <a:schemeClr val="tx2"/>
                </a:solidFill>
                <a:latin typeface="Franklin Gothic Book" panose="020B0503020102020204" pitchFamily="34" charset="0"/>
              </a:rPr>
              <a:t>CCGT UK</a:t>
            </a:r>
            <a:endParaRPr lang="fr-FR" sz="2000" b="1" dirty="0">
              <a:solidFill>
                <a:schemeClr val="tx2"/>
              </a:solidFill>
              <a:latin typeface="Franklin Gothic Book" panose="020B0503020102020204" pitchFamily="34" charset="0"/>
            </a:endParaRPr>
          </a:p>
        </p:txBody>
      </p:sp>
      <p:sp>
        <p:nvSpPr>
          <p:cNvPr id="24" name="Rectangle 23">
            <a:extLst>
              <a:ext uri="{FF2B5EF4-FFF2-40B4-BE49-F238E27FC236}">
                <a16:creationId xmlns:a16="http://schemas.microsoft.com/office/drawing/2014/main" id="{2888FECD-9628-496B-80C1-F3144F1E87B1}"/>
              </a:ext>
            </a:extLst>
          </p:cNvPr>
          <p:cNvSpPr/>
          <p:nvPr/>
        </p:nvSpPr>
        <p:spPr>
          <a:xfrm>
            <a:off x="7910544" y="4882351"/>
            <a:ext cx="1800558" cy="400110"/>
          </a:xfrm>
          <a:prstGeom prst="rect">
            <a:avLst/>
          </a:prstGeom>
        </p:spPr>
        <p:txBody>
          <a:bodyPr wrap="none">
            <a:spAutoFit/>
          </a:bodyPr>
          <a:lstStyle/>
          <a:p>
            <a:r>
              <a:rPr lang="en-US" sz="2000" b="1" dirty="0">
                <a:solidFill>
                  <a:schemeClr val="tx2"/>
                </a:solidFill>
                <a:latin typeface="Franklin Gothic Book" panose="020B0503020102020204" pitchFamily="34" charset="0"/>
              </a:rPr>
              <a:t>CCGT Germany</a:t>
            </a:r>
            <a:endParaRPr lang="fr-FR" sz="2000" b="1" dirty="0">
              <a:solidFill>
                <a:schemeClr val="tx2"/>
              </a:solidFill>
              <a:latin typeface="Franklin Gothic Book" panose="020B0503020102020204" pitchFamily="34" charset="0"/>
            </a:endParaRPr>
          </a:p>
        </p:txBody>
      </p:sp>
      <p:sp>
        <p:nvSpPr>
          <p:cNvPr id="9" name="Content Placeholder 5">
            <a:extLst>
              <a:ext uri="{FF2B5EF4-FFF2-40B4-BE49-F238E27FC236}">
                <a16:creationId xmlns:a16="http://schemas.microsoft.com/office/drawing/2014/main" id="{4DE6250C-83DC-4EE8-BBA4-F4E397B6891F}"/>
              </a:ext>
            </a:extLst>
          </p:cNvPr>
          <p:cNvSpPr txBox="1">
            <a:spLocks/>
          </p:cNvSpPr>
          <p:nvPr/>
        </p:nvSpPr>
        <p:spPr>
          <a:xfrm>
            <a:off x="1539417" y="5518660"/>
            <a:ext cx="9026984" cy="634896"/>
          </a:xfrm>
          <a:prstGeom prst="rect">
            <a:avLst/>
          </a:prstGeom>
          <a:solidFill>
            <a:schemeClr val="accent1">
              <a:lumMod val="40000"/>
              <a:lumOff val="60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Font typeface="Arial" pitchFamily="34" charset="0"/>
              <a:buNone/>
            </a:pPr>
            <a:r>
              <a:rPr lang="en-US" dirty="0"/>
              <a:t>Margin variation if </a:t>
            </a:r>
            <a:r>
              <a:rPr lang="en-US" b="1" dirty="0">
                <a:solidFill>
                  <a:srgbClr val="FF0000"/>
                </a:solidFill>
              </a:rPr>
              <a:t>higher CO</a:t>
            </a:r>
            <a:r>
              <a:rPr lang="en-US" b="1" baseline="-25000" dirty="0">
                <a:solidFill>
                  <a:srgbClr val="FF0000"/>
                </a:solidFill>
              </a:rPr>
              <a:t>2</a:t>
            </a:r>
            <a:r>
              <a:rPr lang="en-US" b="1" dirty="0">
                <a:solidFill>
                  <a:srgbClr val="FF0000"/>
                </a:solidFill>
              </a:rPr>
              <a:t> price (+8%) </a:t>
            </a:r>
            <a:r>
              <a:rPr lang="en-US" dirty="0"/>
              <a:t>or </a:t>
            </a:r>
            <a:r>
              <a:rPr lang="en-US" b="1" dirty="0">
                <a:solidFill>
                  <a:srgbClr val="009A3E"/>
                </a:solidFill>
              </a:rPr>
              <a:t>lower CO</a:t>
            </a:r>
            <a:r>
              <a:rPr lang="en-US" b="1" baseline="-25000" dirty="0">
                <a:solidFill>
                  <a:srgbClr val="009A3E"/>
                </a:solidFill>
              </a:rPr>
              <a:t>2</a:t>
            </a:r>
            <a:r>
              <a:rPr lang="en-US" b="1" dirty="0">
                <a:solidFill>
                  <a:srgbClr val="009A3E"/>
                </a:solidFill>
              </a:rPr>
              <a:t>price (-8%)</a:t>
            </a:r>
            <a:r>
              <a:rPr lang="en-US" dirty="0"/>
              <a:t> is implemented</a:t>
            </a:r>
            <a:endParaRPr lang="fr-FR" dirty="0"/>
          </a:p>
        </p:txBody>
      </p:sp>
      <p:pic>
        <p:nvPicPr>
          <p:cNvPr id="3" name="Picture 2">
            <a:extLst>
              <a:ext uri="{FF2B5EF4-FFF2-40B4-BE49-F238E27FC236}">
                <a16:creationId xmlns:a16="http://schemas.microsoft.com/office/drawing/2014/main" id="{86EB16BE-8F36-4E0E-978A-8FF331C48872}"/>
              </a:ext>
            </a:extLst>
          </p:cNvPr>
          <p:cNvPicPr>
            <a:picLocks noChangeAspect="1"/>
          </p:cNvPicPr>
          <p:nvPr/>
        </p:nvPicPr>
        <p:blipFill rotWithShape="1">
          <a:blip r:embed="rId3">
            <a:clrChange>
              <a:clrFrom>
                <a:srgbClr val="FFFFFF"/>
              </a:clrFrom>
              <a:clrTo>
                <a:srgbClr val="FFFFFF">
                  <a:alpha val="0"/>
                </a:srgbClr>
              </a:clrTo>
            </a:clrChange>
          </a:blip>
          <a:srcRect l="865" t="1354" r="755" b="2218"/>
          <a:stretch/>
        </p:blipFill>
        <p:spPr>
          <a:xfrm>
            <a:off x="1882691" y="854456"/>
            <a:ext cx="8340436" cy="4068474"/>
          </a:xfrm>
          <a:prstGeom prst="rect">
            <a:avLst/>
          </a:prstGeom>
        </p:spPr>
      </p:pic>
      <p:cxnSp>
        <p:nvCxnSpPr>
          <p:cNvPr id="6" name="Straight Connector 5">
            <a:extLst>
              <a:ext uri="{FF2B5EF4-FFF2-40B4-BE49-F238E27FC236}">
                <a16:creationId xmlns:a16="http://schemas.microsoft.com/office/drawing/2014/main" id="{D088D8A9-846D-4496-B067-242BEB7E0D39}"/>
              </a:ext>
            </a:extLst>
          </p:cNvPr>
          <p:cNvCxnSpPr/>
          <p:nvPr/>
        </p:nvCxnSpPr>
        <p:spPr>
          <a:xfrm>
            <a:off x="7910544" y="1422400"/>
            <a:ext cx="609600"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3C613160-8833-4D18-95C0-B7B10635AD28}"/>
              </a:ext>
            </a:extLst>
          </p:cNvPr>
          <p:cNvCxnSpPr/>
          <p:nvPr/>
        </p:nvCxnSpPr>
        <p:spPr>
          <a:xfrm>
            <a:off x="7910544" y="1999673"/>
            <a:ext cx="6096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1DB99EA1-D754-4AC0-AA4D-11ACF27F74C4}"/>
              </a:ext>
            </a:extLst>
          </p:cNvPr>
          <p:cNvSpPr/>
          <p:nvPr/>
        </p:nvSpPr>
        <p:spPr>
          <a:xfrm>
            <a:off x="8520144" y="1851881"/>
            <a:ext cx="1042273" cy="338554"/>
          </a:xfrm>
          <a:prstGeom prst="rect">
            <a:avLst/>
          </a:prstGeom>
        </p:spPr>
        <p:txBody>
          <a:bodyPr wrap="none">
            <a:spAutoFit/>
          </a:bodyPr>
          <a:lstStyle/>
          <a:p>
            <a:r>
              <a:rPr lang="en-US" sz="1600" i="1" dirty="0">
                <a:solidFill>
                  <a:srgbClr val="FF0000"/>
                </a:solidFill>
                <a:latin typeface="Franklin Gothic Book" panose="020B0503020102020204" pitchFamily="34" charset="0"/>
              </a:rPr>
              <a:t>High case</a:t>
            </a:r>
            <a:endParaRPr lang="fr-FR" sz="1600" i="1" dirty="0">
              <a:solidFill>
                <a:srgbClr val="FF0000"/>
              </a:solidFill>
              <a:latin typeface="Franklin Gothic Book" panose="020B0503020102020204" pitchFamily="34" charset="0"/>
            </a:endParaRPr>
          </a:p>
        </p:txBody>
      </p:sp>
      <p:sp>
        <p:nvSpPr>
          <p:cNvPr id="16" name="Rectangle 15">
            <a:extLst>
              <a:ext uri="{FF2B5EF4-FFF2-40B4-BE49-F238E27FC236}">
                <a16:creationId xmlns:a16="http://schemas.microsoft.com/office/drawing/2014/main" id="{D1755350-951A-4BF7-966A-BE2C9F5B0D62}"/>
              </a:ext>
            </a:extLst>
          </p:cNvPr>
          <p:cNvSpPr/>
          <p:nvPr/>
        </p:nvSpPr>
        <p:spPr>
          <a:xfrm>
            <a:off x="8569132" y="1236985"/>
            <a:ext cx="993285" cy="338554"/>
          </a:xfrm>
          <a:prstGeom prst="rect">
            <a:avLst/>
          </a:prstGeom>
        </p:spPr>
        <p:txBody>
          <a:bodyPr wrap="none">
            <a:spAutoFit/>
          </a:bodyPr>
          <a:lstStyle/>
          <a:p>
            <a:r>
              <a:rPr lang="en-US" sz="1600" i="1" dirty="0">
                <a:solidFill>
                  <a:srgbClr val="00B050"/>
                </a:solidFill>
                <a:latin typeface="Franklin Gothic Book" panose="020B0503020102020204" pitchFamily="34" charset="0"/>
              </a:rPr>
              <a:t>Low case</a:t>
            </a:r>
            <a:endParaRPr lang="fr-FR" sz="1600" i="1" dirty="0">
              <a:solidFill>
                <a:srgbClr val="00B050"/>
              </a:solidFill>
              <a:latin typeface="Franklin Gothic Book" panose="020B0503020102020204" pitchFamily="34" charset="0"/>
            </a:endParaRPr>
          </a:p>
        </p:txBody>
      </p:sp>
      <p:cxnSp>
        <p:nvCxnSpPr>
          <p:cNvPr id="17" name="Straight Connector 16">
            <a:extLst>
              <a:ext uri="{FF2B5EF4-FFF2-40B4-BE49-F238E27FC236}">
                <a16:creationId xmlns:a16="http://schemas.microsoft.com/office/drawing/2014/main" id="{29DC7140-61E6-47B3-9D20-2BECD6819C56}"/>
              </a:ext>
            </a:extLst>
          </p:cNvPr>
          <p:cNvCxnSpPr/>
          <p:nvPr/>
        </p:nvCxnSpPr>
        <p:spPr>
          <a:xfrm>
            <a:off x="5879918" y="1685636"/>
            <a:ext cx="609600"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99384BD3-C98A-459B-A13A-16F2022D74E7}"/>
              </a:ext>
            </a:extLst>
          </p:cNvPr>
          <p:cNvSpPr/>
          <p:nvPr/>
        </p:nvSpPr>
        <p:spPr>
          <a:xfrm>
            <a:off x="4856995" y="1491842"/>
            <a:ext cx="1083951" cy="338554"/>
          </a:xfrm>
          <a:prstGeom prst="rect">
            <a:avLst/>
          </a:prstGeom>
        </p:spPr>
        <p:txBody>
          <a:bodyPr wrap="none">
            <a:spAutoFit/>
          </a:bodyPr>
          <a:lstStyle/>
          <a:p>
            <a:r>
              <a:rPr lang="en-US" sz="1600" i="1" dirty="0">
                <a:solidFill>
                  <a:schemeClr val="tx2"/>
                </a:solidFill>
                <a:latin typeface="Franklin Gothic Book" panose="020B0503020102020204" pitchFamily="34" charset="0"/>
              </a:rPr>
              <a:t>Base case</a:t>
            </a:r>
            <a:endParaRPr lang="fr-FR" sz="1600" i="1" dirty="0">
              <a:solidFill>
                <a:schemeClr val="tx2"/>
              </a:solidFill>
              <a:latin typeface="Franklin Gothic Book" panose="020B0503020102020204" pitchFamily="34" charset="0"/>
            </a:endParaRPr>
          </a:p>
        </p:txBody>
      </p:sp>
      <p:sp>
        <p:nvSpPr>
          <p:cNvPr id="19" name="Rectangle 18">
            <a:extLst>
              <a:ext uri="{FF2B5EF4-FFF2-40B4-BE49-F238E27FC236}">
                <a16:creationId xmlns:a16="http://schemas.microsoft.com/office/drawing/2014/main" id="{D26D5945-909C-477C-B04E-5D8EF3489D1F}"/>
              </a:ext>
            </a:extLst>
          </p:cNvPr>
          <p:cNvSpPr/>
          <p:nvPr/>
        </p:nvSpPr>
        <p:spPr>
          <a:xfrm>
            <a:off x="607808" y="6397227"/>
            <a:ext cx="5021952" cy="369332"/>
          </a:xfrm>
          <a:prstGeom prst="rect">
            <a:avLst/>
          </a:prstGeom>
        </p:spPr>
        <p:txBody>
          <a:bodyPr wrap="none">
            <a:spAutoFit/>
          </a:bodyPr>
          <a:lstStyle/>
          <a:p>
            <a:r>
              <a:rPr lang="en-US" i="1">
                <a:solidFill>
                  <a:schemeClr val="bg2">
                    <a:lumMod val="50000"/>
                  </a:schemeClr>
                </a:solidFill>
                <a:latin typeface="Franklin Gothic Book" panose="020B0503020102020204" pitchFamily="34" charset="0"/>
              </a:rPr>
              <a:t>Margin = Marginal Profit for each MWh generated</a:t>
            </a:r>
            <a:endParaRPr lang="fr-FR" dirty="0"/>
          </a:p>
        </p:txBody>
      </p:sp>
    </p:spTree>
    <p:extLst>
      <p:ext uri="{BB962C8B-B14F-4D97-AF65-F5344CB8AC3E}">
        <p14:creationId xmlns:p14="http://schemas.microsoft.com/office/powerpoint/2010/main" val="25534887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1315B-CBFA-4CD6-B0C9-E15F5BACDC1C}"/>
              </a:ext>
            </a:extLst>
          </p:cNvPr>
          <p:cNvSpPr>
            <a:spLocks noGrp="1"/>
          </p:cNvSpPr>
          <p:nvPr>
            <p:ph type="title"/>
          </p:nvPr>
        </p:nvSpPr>
        <p:spPr/>
        <p:txBody>
          <a:bodyPr/>
          <a:lstStyle/>
          <a:p>
            <a:r>
              <a:rPr lang="en-US" dirty="0"/>
              <a:t>Supply Merit Order</a:t>
            </a:r>
          </a:p>
        </p:txBody>
      </p:sp>
      <p:cxnSp>
        <p:nvCxnSpPr>
          <p:cNvPr id="5" name="Straight Connector 4">
            <a:extLst>
              <a:ext uri="{FF2B5EF4-FFF2-40B4-BE49-F238E27FC236}">
                <a16:creationId xmlns:a16="http://schemas.microsoft.com/office/drawing/2014/main" id="{B0E74159-7F98-4CA2-A90C-20A645C78D48}"/>
              </a:ext>
            </a:extLst>
          </p:cNvPr>
          <p:cNvCxnSpPr>
            <a:cxnSpLocks/>
          </p:cNvCxnSpPr>
          <p:nvPr/>
        </p:nvCxnSpPr>
        <p:spPr>
          <a:xfrm>
            <a:off x="671805" y="4935894"/>
            <a:ext cx="5141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3D0C39D-AF09-4F40-89FF-FCE92D1B906A}"/>
              </a:ext>
            </a:extLst>
          </p:cNvPr>
          <p:cNvCxnSpPr/>
          <p:nvPr/>
        </p:nvCxnSpPr>
        <p:spPr>
          <a:xfrm flipV="1">
            <a:off x="662475" y="2901821"/>
            <a:ext cx="0" cy="2034074"/>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33AB9F68-1EF7-428B-8591-D29D62C42A3D}"/>
              </a:ext>
            </a:extLst>
          </p:cNvPr>
          <p:cNvSpPr/>
          <p:nvPr/>
        </p:nvSpPr>
        <p:spPr>
          <a:xfrm>
            <a:off x="671806" y="4777274"/>
            <a:ext cx="774439" cy="1492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0" name="Rectangle 9">
            <a:extLst>
              <a:ext uri="{FF2B5EF4-FFF2-40B4-BE49-F238E27FC236}">
                <a16:creationId xmlns:a16="http://schemas.microsoft.com/office/drawing/2014/main" id="{647F7A34-705C-4BCE-AB2F-1B108EAE5B56}"/>
              </a:ext>
            </a:extLst>
          </p:cNvPr>
          <p:cNvSpPr/>
          <p:nvPr/>
        </p:nvSpPr>
        <p:spPr>
          <a:xfrm>
            <a:off x="1455576" y="4572004"/>
            <a:ext cx="625148" cy="35299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2" name="Flowchart: Manual Input 11">
            <a:extLst>
              <a:ext uri="{FF2B5EF4-FFF2-40B4-BE49-F238E27FC236}">
                <a16:creationId xmlns:a16="http://schemas.microsoft.com/office/drawing/2014/main" id="{A5387896-5271-4CC6-94EE-351FEA4B4A6A}"/>
              </a:ext>
            </a:extLst>
          </p:cNvPr>
          <p:cNvSpPr/>
          <p:nvPr/>
        </p:nvSpPr>
        <p:spPr>
          <a:xfrm>
            <a:off x="2080724" y="4310747"/>
            <a:ext cx="923732" cy="614254"/>
          </a:xfrm>
          <a:prstGeom prst="flowChartManualInpu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3" name="Flowchart: Manual Input 12">
            <a:extLst>
              <a:ext uri="{FF2B5EF4-FFF2-40B4-BE49-F238E27FC236}">
                <a16:creationId xmlns:a16="http://schemas.microsoft.com/office/drawing/2014/main" id="{7FFDD8A0-99B4-4D9A-A93E-2DCB5BD07396}"/>
              </a:ext>
            </a:extLst>
          </p:cNvPr>
          <p:cNvSpPr/>
          <p:nvPr/>
        </p:nvSpPr>
        <p:spPr>
          <a:xfrm>
            <a:off x="3004456" y="3970176"/>
            <a:ext cx="1287610" cy="965717"/>
          </a:xfrm>
          <a:prstGeom prst="flowChartManualInput">
            <a:avLst/>
          </a:prstGeom>
          <a:solidFill>
            <a:schemeClr val="tx2">
              <a:lumMod val="65000"/>
              <a:lumOff val="35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5" name="Flowchart: Manual Input 14">
            <a:extLst>
              <a:ext uri="{FF2B5EF4-FFF2-40B4-BE49-F238E27FC236}">
                <a16:creationId xmlns:a16="http://schemas.microsoft.com/office/drawing/2014/main" id="{8576E962-25A8-463B-8B44-7AB3EB300FA7}"/>
              </a:ext>
            </a:extLst>
          </p:cNvPr>
          <p:cNvSpPr/>
          <p:nvPr/>
        </p:nvSpPr>
        <p:spPr>
          <a:xfrm>
            <a:off x="4301395" y="3592294"/>
            <a:ext cx="1222328" cy="1338154"/>
          </a:xfrm>
          <a:prstGeom prst="flowChartManualInpu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20" name="TextBox 19">
            <a:extLst>
              <a:ext uri="{FF2B5EF4-FFF2-40B4-BE49-F238E27FC236}">
                <a16:creationId xmlns:a16="http://schemas.microsoft.com/office/drawing/2014/main" id="{50DD72A2-EF6B-4F46-93B6-A8DDD6AB9932}"/>
              </a:ext>
            </a:extLst>
          </p:cNvPr>
          <p:cNvSpPr txBox="1"/>
          <p:nvPr/>
        </p:nvSpPr>
        <p:spPr>
          <a:xfrm>
            <a:off x="729447" y="4974003"/>
            <a:ext cx="554960" cy="307777"/>
          </a:xfrm>
          <a:prstGeom prst="rect">
            <a:avLst/>
          </a:prstGeom>
          <a:noFill/>
        </p:spPr>
        <p:txBody>
          <a:bodyPr wrap="none" rtlCol="0">
            <a:spAutoFit/>
          </a:bodyPr>
          <a:lstStyle/>
          <a:p>
            <a:r>
              <a:rPr lang="en-US" sz="1400">
                <a:solidFill>
                  <a:schemeClr val="tx2"/>
                </a:solidFill>
              </a:rPr>
              <a:t>RES</a:t>
            </a:r>
          </a:p>
        </p:txBody>
      </p:sp>
      <p:sp>
        <p:nvSpPr>
          <p:cNvPr id="21" name="TextBox 20">
            <a:extLst>
              <a:ext uri="{FF2B5EF4-FFF2-40B4-BE49-F238E27FC236}">
                <a16:creationId xmlns:a16="http://schemas.microsoft.com/office/drawing/2014/main" id="{CB3D8EED-8D1D-4234-B368-FA8FA4188001}"/>
              </a:ext>
            </a:extLst>
          </p:cNvPr>
          <p:cNvSpPr txBox="1"/>
          <p:nvPr/>
        </p:nvSpPr>
        <p:spPr>
          <a:xfrm>
            <a:off x="1369367" y="4974002"/>
            <a:ext cx="801823" cy="307777"/>
          </a:xfrm>
          <a:prstGeom prst="rect">
            <a:avLst/>
          </a:prstGeom>
          <a:noFill/>
        </p:spPr>
        <p:txBody>
          <a:bodyPr wrap="none" rtlCol="0">
            <a:spAutoFit/>
          </a:bodyPr>
          <a:lstStyle/>
          <a:p>
            <a:r>
              <a:rPr lang="en-US" sz="1400">
                <a:solidFill>
                  <a:schemeClr val="tx2"/>
                </a:solidFill>
              </a:rPr>
              <a:t>Nuclear</a:t>
            </a:r>
          </a:p>
        </p:txBody>
      </p:sp>
      <p:sp>
        <p:nvSpPr>
          <p:cNvPr id="22" name="TextBox 21">
            <a:extLst>
              <a:ext uri="{FF2B5EF4-FFF2-40B4-BE49-F238E27FC236}">
                <a16:creationId xmlns:a16="http://schemas.microsoft.com/office/drawing/2014/main" id="{39037740-702B-4792-943F-86A9355A514E}"/>
              </a:ext>
            </a:extLst>
          </p:cNvPr>
          <p:cNvSpPr txBox="1"/>
          <p:nvPr/>
        </p:nvSpPr>
        <p:spPr>
          <a:xfrm>
            <a:off x="2171190" y="4974001"/>
            <a:ext cx="712054" cy="307777"/>
          </a:xfrm>
          <a:prstGeom prst="rect">
            <a:avLst/>
          </a:prstGeom>
          <a:noFill/>
        </p:spPr>
        <p:txBody>
          <a:bodyPr wrap="none" rtlCol="0">
            <a:spAutoFit/>
          </a:bodyPr>
          <a:lstStyle/>
          <a:p>
            <a:r>
              <a:rPr lang="en-US" sz="1400">
                <a:solidFill>
                  <a:schemeClr val="tx2"/>
                </a:solidFill>
              </a:rPr>
              <a:t>Lignite</a:t>
            </a:r>
          </a:p>
        </p:txBody>
      </p:sp>
      <p:sp>
        <p:nvSpPr>
          <p:cNvPr id="23" name="TextBox 22">
            <a:extLst>
              <a:ext uri="{FF2B5EF4-FFF2-40B4-BE49-F238E27FC236}">
                <a16:creationId xmlns:a16="http://schemas.microsoft.com/office/drawing/2014/main" id="{C358214A-1C3B-4CDC-9AC1-0E2572ADA245}"/>
              </a:ext>
            </a:extLst>
          </p:cNvPr>
          <p:cNvSpPr txBox="1"/>
          <p:nvPr/>
        </p:nvSpPr>
        <p:spPr>
          <a:xfrm>
            <a:off x="3321699" y="4974001"/>
            <a:ext cx="553357" cy="307777"/>
          </a:xfrm>
          <a:prstGeom prst="rect">
            <a:avLst/>
          </a:prstGeom>
          <a:noFill/>
        </p:spPr>
        <p:txBody>
          <a:bodyPr wrap="none" rtlCol="0">
            <a:spAutoFit/>
          </a:bodyPr>
          <a:lstStyle/>
          <a:p>
            <a:r>
              <a:rPr lang="en-US" sz="1400">
                <a:solidFill>
                  <a:schemeClr val="tx2"/>
                </a:solidFill>
              </a:rPr>
              <a:t>Coal</a:t>
            </a:r>
          </a:p>
        </p:txBody>
      </p:sp>
      <p:sp>
        <p:nvSpPr>
          <p:cNvPr id="24" name="TextBox 23">
            <a:extLst>
              <a:ext uri="{FF2B5EF4-FFF2-40B4-BE49-F238E27FC236}">
                <a16:creationId xmlns:a16="http://schemas.microsoft.com/office/drawing/2014/main" id="{B1A657E7-132C-4E55-A962-F538144D2E12}"/>
              </a:ext>
            </a:extLst>
          </p:cNvPr>
          <p:cNvSpPr txBox="1"/>
          <p:nvPr/>
        </p:nvSpPr>
        <p:spPr>
          <a:xfrm>
            <a:off x="4556532" y="4974779"/>
            <a:ext cx="513282" cy="307777"/>
          </a:xfrm>
          <a:prstGeom prst="rect">
            <a:avLst/>
          </a:prstGeom>
          <a:noFill/>
        </p:spPr>
        <p:txBody>
          <a:bodyPr wrap="none" rtlCol="0">
            <a:spAutoFit/>
          </a:bodyPr>
          <a:lstStyle/>
          <a:p>
            <a:r>
              <a:rPr lang="en-US" sz="1400">
                <a:solidFill>
                  <a:schemeClr val="tx2"/>
                </a:solidFill>
              </a:rPr>
              <a:t>Gas</a:t>
            </a:r>
          </a:p>
        </p:txBody>
      </p:sp>
      <p:cxnSp>
        <p:nvCxnSpPr>
          <p:cNvPr id="26" name="Straight Arrow Connector 25">
            <a:extLst>
              <a:ext uri="{FF2B5EF4-FFF2-40B4-BE49-F238E27FC236}">
                <a16:creationId xmlns:a16="http://schemas.microsoft.com/office/drawing/2014/main" id="{8FDC4AEA-61EA-4D9E-B7F4-36C9DF3ECEAC}"/>
              </a:ext>
            </a:extLst>
          </p:cNvPr>
          <p:cNvCxnSpPr/>
          <p:nvPr/>
        </p:nvCxnSpPr>
        <p:spPr>
          <a:xfrm flipH="1">
            <a:off x="682792" y="4142792"/>
            <a:ext cx="2349656"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DA048C-0961-4DFE-BEF3-7F109E884412}"/>
              </a:ext>
            </a:extLst>
          </p:cNvPr>
          <p:cNvCxnSpPr>
            <a:cxnSpLocks/>
          </p:cNvCxnSpPr>
          <p:nvPr/>
        </p:nvCxnSpPr>
        <p:spPr>
          <a:xfrm>
            <a:off x="6513016" y="4925002"/>
            <a:ext cx="514116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DAC8481-AC68-4BD7-AF46-7AAC8387B000}"/>
              </a:ext>
            </a:extLst>
          </p:cNvPr>
          <p:cNvCxnSpPr/>
          <p:nvPr/>
        </p:nvCxnSpPr>
        <p:spPr>
          <a:xfrm flipV="1">
            <a:off x="6503686" y="2890929"/>
            <a:ext cx="0" cy="2034074"/>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B3254E3-AC54-4C51-B214-58E13588AB5B}"/>
              </a:ext>
            </a:extLst>
          </p:cNvPr>
          <p:cNvSpPr/>
          <p:nvPr/>
        </p:nvSpPr>
        <p:spPr>
          <a:xfrm>
            <a:off x="6513017" y="4766382"/>
            <a:ext cx="774439" cy="149275"/>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1" name="Rectangle 30">
            <a:extLst>
              <a:ext uri="{FF2B5EF4-FFF2-40B4-BE49-F238E27FC236}">
                <a16:creationId xmlns:a16="http://schemas.microsoft.com/office/drawing/2014/main" id="{5CEE009E-C82F-4F81-AFF8-48E6EDF4F5F9}"/>
              </a:ext>
            </a:extLst>
          </p:cNvPr>
          <p:cNvSpPr/>
          <p:nvPr/>
        </p:nvSpPr>
        <p:spPr>
          <a:xfrm>
            <a:off x="7296787" y="4561112"/>
            <a:ext cx="625148" cy="352997"/>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2" name="Flowchart: Manual Input 31">
            <a:extLst>
              <a:ext uri="{FF2B5EF4-FFF2-40B4-BE49-F238E27FC236}">
                <a16:creationId xmlns:a16="http://schemas.microsoft.com/office/drawing/2014/main" id="{F0304B6E-588F-4747-A419-13499520F3A2}"/>
              </a:ext>
            </a:extLst>
          </p:cNvPr>
          <p:cNvSpPr/>
          <p:nvPr/>
        </p:nvSpPr>
        <p:spPr>
          <a:xfrm>
            <a:off x="7921935" y="3994289"/>
            <a:ext cx="923732" cy="919820"/>
          </a:xfrm>
          <a:prstGeom prst="flowChartManualInpu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3" name="Flowchart: Manual Input 32">
            <a:extLst>
              <a:ext uri="{FF2B5EF4-FFF2-40B4-BE49-F238E27FC236}">
                <a16:creationId xmlns:a16="http://schemas.microsoft.com/office/drawing/2014/main" id="{57186C3C-8AB8-44EC-8674-084E16B996AA}"/>
              </a:ext>
            </a:extLst>
          </p:cNvPr>
          <p:cNvSpPr/>
          <p:nvPr/>
        </p:nvSpPr>
        <p:spPr>
          <a:xfrm>
            <a:off x="8845667" y="3640498"/>
            <a:ext cx="1287610" cy="1284504"/>
          </a:xfrm>
          <a:prstGeom prst="flowChartManualInput">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4" name="Flowchart: Manual Input 33">
            <a:extLst>
              <a:ext uri="{FF2B5EF4-FFF2-40B4-BE49-F238E27FC236}">
                <a16:creationId xmlns:a16="http://schemas.microsoft.com/office/drawing/2014/main" id="{1A8BE881-BF7C-44C6-94D4-80B7502FCAC0}"/>
              </a:ext>
            </a:extLst>
          </p:cNvPr>
          <p:cNvSpPr/>
          <p:nvPr/>
        </p:nvSpPr>
        <p:spPr>
          <a:xfrm>
            <a:off x="10142606" y="3015350"/>
            <a:ext cx="1222328" cy="1904206"/>
          </a:xfrm>
          <a:prstGeom prst="flowChartManualInput">
            <a:avLst/>
          </a:prstGeom>
          <a:solidFill>
            <a:schemeClr val="tx2">
              <a:lumMod val="65000"/>
              <a:lumOff val="35000"/>
            </a:schemeClr>
          </a:solidFill>
          <a:ln>
            <a:solidFill>
              <a:schemeClr val="tx2">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37" name="TextBox 36">
            <a:extLst>
              <a:ext uri="{FF2B5EF4-FFF2-40B4-BE49-F238E27FC236}">
                <a16:creationId xmlns:a16="http://schemas.microsoft.com/office/drawing/2014/main" id="{15309DA8-6F2D-4C7E-A9B5-C06C0AE1496B}"/>
              </a:ext>
            </a:extLst>
          </p:cNvPr>
          <p:cNvSpPr txBox="1"/>
          <p:nvPr/>
        </p:nvSpPr>
        <p:spPr>
          <a:xfrm>
            <a:off x="6570658" y="4963111"/>
            <a:ext cx="554960" cy="307777"/>
          </a:xfrm>
          <a:prstGeom prst="rect">
            <a:avLst/>
          </a:prstGeom>
          <a:noFill/>
        </p:spPr>
        <p:txBody>
          <a:bodyPr wrap="none" rtlCol="0">
            <a:spAutoFit/>
          </a:bodyPr>
          <a:lstStyle/>
          <a:p>
            <a:r>
              <a:rPr lang="en-US" sz="1400">
                <a:solidFill>
                  <a:schemeClr val="tx2"/>
                </a:solidFill>
              </a:rPr>
              <a:t>RES</a:t>
            </a:r>
          </a:p>
        </p:txBody>
      </p:sp>
      <p:sp>
        <p:nvSpPr>
          <p:cNvPr id="38" name="TextBox 37">
            <a:extLst>
              <a:ext uri="{FF2B5EF4-FFF2-40B4-BE49-F238E27FC236}">
                <a16:creationId xmlns:a16="http://schemas.microsoft.com/office/drawing/2014/main" id="{F171CD56-01CF-4B10-8297-B44C600D6661}"/>
              </a:ext>
            </a:extLst>
          </p:cNvPr>
          <p:cNvSpPr txBox="1"/>
          <p:nvPr/>
        </p:nvSpPr>
        <p:spPr>
          <a:xfrm>
            <a:off x="7210578" y="4963110"/>
            <a:ext cx="801823" cy="307777"/>
          </a:xfrm>
          <a:prstGeom prst="rect">
            <a:avLst/>
          </a:prstGeom>
          <a:noFill/>
        </p:spPr>
        <p:txBody>
          <a:bodyPr wrap="none" rtlCol="0">
            <a:spAutoFit/>
          </a:bodyPr>
          <a:lstStyle/>
          <a:p>
            <a:r>
              <a:rPr lang="en-US" sz="1400">
                <a:solidFill>
                  <a:schemeClr val="tx2"/>
                </a:solidFill>
              </a:rPr>
              <a:t>Nuclear</a:t>
            </a:r>
          </a:p>
        </p:txBody>
      </p:sp>
      <p:sp>
        <p:nvSpPr>
          <p:cNvPr id="39" name="TextBox 38">
            <a:extLst>
              <a:ext uri="{FF2B5EF4-FFF2-40B4-BE49-F238E27FC236}">
                <a16:creationId xmlns:a16="http://schemas.microsoft.com/office/drawing/2014/main" id="{0828EE07-AE93-4B3E-B6B0-EA4D9B91DE23}"/>
              </a:ext>
            </a:extLst>
          </p:cNvPr>
          <p:cNvSpPr txBox="1"/>
          <p:nvPr/>
        </p:nvSpPr>
        <p:spPr>
          <a:xfrm>
            <a:off x="8012401" y="4963109"/>
            <a:ext cx="712054" cy="307777"/>
          </a:xfrm>
          <a:prstGeom prst="rect">
            <a:avLst/>
          </a:prstGeom>
          <a:noFill/>
        </p:spPr>
        <p:txBody>
          <a:bodyPr wrap="none" rtlCol="0">
            <a:spAutoFit/>
          </a:bodyPr>
          <a:lstStyle/>
          <a:p>
            <a:r>
              <a:rPr lang="en-US" sz="1400">
                <a:solidFill>
                  <a:schemeClr val="tx2"/>
                </a:solidFill>
              </a:rPr>
              <a:t>Lignite</a:t>
            </a:r>
          </a:p>
        </p:txBody>
      </p:sp>
      <p:sp>
        <p:nvSpPr>
          <p:cNvPr id="40" name="TextBox 39">
            <a:extLst>
              <a:ext uri="{FF2B5EF4-FFF2-40B4-BE49-F238E27FC236}">
                <a16:creationId xmlns:a16="http://schemas.microsoft.com/office/drawing/2014/main" id="{412768D9-954C-4F08-808F-3DE94897497F}"/>
              </a:ext>
            </a:extLst>
          </p:cNvPr>
          <p:cNvSpPr txBox="1"/>
          <p:nvPr/>
        </p:nvSpPr>
        <p:spPr>
          <a:xfrm>
            <a:off x="9162910" y="4963109"/>
            <a:ext cx="513282" cy="307777"/>
          </a:xfrm>
          <a:prstGeom prst="rect">
            <a:avLst/>
          </a:prstGeom>
          <a:noFill/>
        </p:spPr>
        <p:txBody>
          <a:bodyPr wrap="none" rtlCol="0">
            <a:spAutoFit/>
          </a:bodyPr>
          <a:lstStyle/>
          <a:p>
            <a:r>
              <a:rPr lang="en-US" sz="1400">
                <a:solidFill>
                  <a:schemeClr val="tx2"/>
                </a:solidFill>
              </a:rPr>
              <a:t>Gas</a:t>
            </a:r>
          </a:p>
        </p:txBody>
      </p:sp>
      <p:sp>
        <p:nvSpPr>
          <p:cNvPr id="41" name="TextBox 40">
            <a:extLst>
              <a:ext uri="{FF2B5EF4-FFF2-40B4-BE49-F238E27FC236}">
                <a16:creationId xmlns:a16="http://schemas.microsoft.com/office/drawing/2014/main" id="{4236DA6E-CCDD-477B-B227-19455CF38984}"/>
              </a:ext>
            </a:extLst>
          </p:cNvPr>
          <p:cNvSpPr txBox="1"/>
          <p:nvPr/>
        </p:nvSpPr>
        <p:spPr>
          <a:xfrm>
            <a:off x="10397743" y="4963887"/>
            <a:ext cx="553357" cy="307777"/>
          </a:xfrm>
          <a:prstGeom prst="rect">
            <a:avLst/>
          </a:prstGeom>
          <a:noFill/>
        </p:spPr>
        <p:txBody>
          <a:bodyPr wrap="none" rtlCol="0">
            <a:spAutoFit/>
          </a:bodyPr>
          <a:lstStyle/>
          <a:p>
            <a:r>
              <a:rPr lang="en-US" sz="1400">
                <a:solidFill>
                  <a:schemeClr val="tx2"/>
                </a:solidFill>
              </a:rPr>
              <a:t>Coal</a:t>
            </a:r>
          </a:p>
        </p:txBody>
      </p:sp>
      <p:cxnSp>
        <p:nvCxnSpPr>
          <p:cNvPr id="42" name="Straight Arrow Connector 41">
            <a:extLst>
              <a:ext uri="{FF2B5EF4-FFF2-40B4-BE49-F238E27FC236}">
                <a16:creationId xmlns:a16="http://schemas.microsoft.com/office/drawing/2014/main" id="{62D21CFD-9C30-4703-905C-AF9B92D66145}"/>
              </a:ext>
            </a:extLst>
          </p:cNvPr>
          <p:cNvCxnSpPr>
            <a:cxnSpLocks/>
          </p:cNvCxnSpPr>
          <p:nvPr/>
        </p:nvCxnSpPr>
        <p:spPr>
          <a:xfrm flipH="1">
            <a:off x="6496011" y="3610951"/>
            <a:ext cx="3422437" cy="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16F3E624-B7B6-4EF5-AC4B-4708B8A84196}"/>
              </a:ext>
            </a:extLst>
          </p:cNvPr>
          <p:cNvSpPr txBox="1"/>
          <p:nvPr/>
        </p:nvSpPr>
        <p:spPr>
          <a:xfrm>
            <a:off x="7991814" y="5486143"/>
            <a:ext cx="2747109" cy="461665"/>
          </a:xfrm>
          <a:prstGeom prst="rect">
            <a:avLst/>
          </a:prstGeom>
          <a:noFill/>
        </p:spPr>
        <p:txBody>
          <a:bodyPr wrap="square" rtlCol="0">
            <a:spAutoFit/>
          </a:bodyPr>
          <a:lstStyle/>
          <a:p>
            <a:r>
              <a:rPr lang="en-US" sz="2400" dirty="0">
                <a:solidFill>
                  <a:schemeClr val="tx2"/>
                </a:solidFill>
                <a:latin typeface="Franklin Gothic Book" panose="020B0503020102020204" pitchFamily="34" charset="0"/>
              </a:rPr>
              <a:t>Carbon Price Floor!</a:t>
            </a:r>
          </a:p>
        </p:txBody>
      </p:sp>
      <p:sp>
        <p:nvSpPr>
          <p:cNvPr id="4" name="Slide Number Placeholder 3">
            <a:extLst>
              <a:ext uri="{FF2B5EF4-FFF2-40B4-BE49-F238E27FC236}">
                <a16:creationId xmlns:a16="http://schemas.microsoft.com/office/drawing/2014/main" id="{17818E37-1FBE-4C58-A0F5-2BDF17755AA2}"/>
              </a:ext>
            </a:extLst>
          </p:cNvPr>
          <p:cNvSpPr>
            <a:spLocks noGrp="1"/>
          </p:cNvSpPr>
          <p:nvPr>
            <p:ph type="sldNum" sz="quarter" idx="12"/>
          </p:nvPr>
        </p:nvSpPr>
        <p:spPr/>
        <p:txBody>
          <a:bodyPr/>
          <a:lstStyle/>
          <a:p>
            <a:fld id="{E31375A4-56A4-47D6-9801-1991572033F7}" type="slidenum">
              <a:rPr lang="en-US" smtClean="0"/>
              <a:t>34</a:t>
            </a:fld>
            <a:endParaRPr lang="en-US"/>
          </a:p>
        </p:txBody>
      </p:sp>
      <p:sp>
        <p:nvSpPr>
          <p:cNvPr id="35" name="Content Placeholder 2">
            <a:extLst>
              <a:ext uri="{FF2B5EF4-FFF2-40B4-BE49-F238E27FC236}">
                <a16:creationId xmlns:a16="http://schemas.microsoft.com/office/drawing/2014/main" id="{CC5FBCE1-EC11-4307-B52E-4100200BF3DD}"/>
              </a:ext>
            </a:extLst>
          </p:cNvPr>
          <p:cNvSpPr txBox="1">
            <a:spLocks/>
          </p:cNvSpPr>
          <p:nvPr/>
        </p:nvSpPr>
        <p:spPr>
          <a:xfrm>
            <a:off x="2284590" y="1689213"/>
            <a:ext cx="1915596" cy="472902"/>
          </a:xfrm>
          <a:prstGeom prst="rect">
            <a:avLst/>
          </a:prstGeom>
          <a:solidFill>
            <a:schemeClr val="accent1">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ctr"/>
            <a:r>
              <a:rPr lang="en-US" sz="2400" b="1" dirty="0"/>
              <a:t>Germany</a:t>
            </a:r>
          </a:p>
        </p:txBody>
      </p:sp>
      <p:sp>
        <p:nvSpPr>
          <p:cNvPr id="36" name="Content Placeholder 2">
            <a:extLst>
              <a:ext uri="{FF2B5EF4-FFF2-40B4-BE49-F238E27FC236}">
                <a16:creationId xmlns:a16="http://schemas.microsoft.com/office/drawing/2014/main" id="{CE367ACD-217C-4653-AF1C-2F36DA48DA58}"/>
              </a:ext>
            </a:extLst>
          </p:cNvPr>
          <p:cNvSpPr txBox="1">
            <a:spLocks/>
          </p:cNvSpPr>
          <p:nvPr/>
        </p:nvSpPr>
        <p:spPr>
          <a:xfrm>
            <a:off x="7991814" y="1689213"/>
            <a:ext cx="1915596" cy="472902"/>
          </a:xfrm>
          <a:prstGeom prst="rect">
            <a:avLst/>
          </a:prstGeom>
          <a:solidFill>
            <a:schemeClr val="accent1">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ctr"/>
            <a:r>
              <a:rPr lang="en-US" sz="2400" b="1" dirty="0"/>
              <a:t>UK</a:t>
            </a:r>
          </a:p>
        </p:txBody>
      </p:sp>
      <p:sp>
        <p:nvSpPr>
          <p:cNvPr id="43" name="TextBox 42">
            <a:extLst>
              <a:ext uri="{FF2B5EF4-FFF2-40B4-BE49-F238E27FC236}">
                <a16:creationId xmlns:a16="http://schemas.microsoft.com/office/drawing/2014/main" id="{29E46E19-DD52-4940-AA5C-92A6E61D7516}"/>
              </a:ext>
            </a:extLst>
          </p:cNvPr>
          <p:cNvSpPr txBox="1"/>
          <p:nvPr/>
        </p:nvSpPr>
        <p:spPr>
          <a:xfrm rot="16200000">
            <a:off x="-825726" y="3627160"/>
            <a:ext cx="2428870" cy="369332"/>
          </a:xfrm>
          <a:prstGeom prst="rect">
            <a:avLst/>
          </a:prstGeom>
          <a:noFill/>
        </p:spPr>
        <p:txBody>
          <a:bodyPr wrap="none" rtlCol="0">
            <a:spAutoFit/>
          </a:bodyPr>
          <a:lstStyle/>
          <a:p>
            <a:r>
              <a:rPr lang="en-US" dirty="0">
                <a:latin typeface="Franklin Gothic Book" panose="020B0503020102020204" pitchFamily="34" charset="0"/>
              </a:rPr>
              <a:t>Margin Price (</a:t>
            </a:r>
            <a:r>
              <a:rPr lang="fr-FR" dirty="0">
                <a:latin typeface="Franklin Gothic Book" panose="020B0503020102020204" pitchFamily="34" charset="0"/>
              </a:rPr>
              <a:t>€/MWh</a:t>
            </a:r>
            <a:r>
              <a:rPr lang="en-US" dirty="0">
                <a:latin typeface="Franklin Gothic Book" panose="020B0503020102020204" pitchFamily="34" charset="0"/>
              </a:rPr>
              <a:t>)</a:t>
            </a:r>
          </a:p>
        </p:txBody>
      </p:sp>
      <p:sp>
        <p:nvSpPr>
          <p:cNvPr id="44" name="TextBox 43">
            <a:extLst>
              <a:ext uri="{FF2B5EF4-FFF2-40B4-BE49-F238E27FC236}">
                <a16:creationId xmlns:a16="http://schemas.microsoft.com/office/drawing/2014/main" id="{C9350167-D696-48F3-8FA3-FDC09B5CA868}"/>
              </a:ext>
            </a:extLst>
          </p:cNvPr>
          <p:cNvSpPr txBox="1"/>
          <p:nvPr/>
        </p:nvSpPr>
        <p:spPr>
          <a:xfrm rot="16200000">
            <a:off x="4989338" y="3574900"/>
            <a:ext cx="2428870" cy="369332"/>
          </a:xfrm>
          <a:prstGeom prst="rect">
            <a:avLst/>
          </a:prstGeom>
          <a:noFill/>
        </p:spPr>
        <p:txBody>
          <a:bodyPr wrap="none" rtlCol="0">
            <a:spAutoFit/>
          </a:bodyPr>
          <a:lstStyle/>
          <a:p>
            <a:r>
              <a:rPr lang="en-US" dirty="0">
                <a:latin typeface="Franklin Gothic Book" panose="020B0503020102020204" pitchFamily="34" charset="0"/>
              </a:rPr>
              <a:t>Margin Price (</a:t>
            </a:r>
            <a:r>
              <a:rPr lang="fr-FR" dirty="0">
                <a:latin typeface="Franklin Gothic Book" panose="020B0503020102020204" pitchFamily="34" charset="0"/>
              </a:rPr>
              <a:t>€/MWh</a:t>
            </a:r>
            <a:r>
              <a:rPr lang="en-US" dirty="0">
                <a:latin typeface="Franklin Gothic Book" panose="020B0503020102020204" pitchFamily="34" charset="0"/>
              </a:rPr>
              <a:t>)</a:t>
            </a:r>
          </a:p>
        </p:txBody>
      </p:sp>
      <p:sp>
        <p:nvSpPr>
          <p:cNvPr id="45" name="Rectangle 44">
            <a:extLst>
              <a:ext uri="{FF2B5EF4-FFF2-40B4-BE49-F238E27FC236}">
                <a16:creationId xmlns:a16="http://schemas.microsoft.com/office/drawing/2014/main" id="{EEC6AF8B-FAD5-431A-A938-42D525753AB7}"/>
              </a:ext>
            </a:extLst>
          </p:cNvPr>
          <p:cNvSpPr/>
          <p:nvPr/>
        </p:nvSpPr>
        <p:spPr>
          <a:xfrm>
            <a:off x="516766" y="6397227"/>
            <a:ext cx="5010282" cy="369332"/>
          </a:xfrm>
          <a:prstGeom prst="rect">
            <a:avLst/>
          </a:prstGeom>
        </p:spPr>
        <p:txBody>
          <a:bodyPr wrap="none">
            <a:spAutoFit/>
          </a:bodyPr>
          <a:lstStyle/>
          <a:p>
            <a:r>
              <a:rPr lang="en-US" i="1" dirty="0">
                <a:solidFill>
                  <a:schemeClr val="bg2">
                    <a:lumMod val="50000"/>
                  </a:schemeClr>
                </a:solidFill>
                <a:latin typeface="Franklin Gothic Book" panose="020B0503020102020204" pitchFamily="34" charset="0"/>
              </a:rPr>
              <a:t>Source: Fraunhofer Institute, 2017; OFMEG, 2016</a:t>
            </a:r>
            <a:endParaRPr lang="fr-FR" dirty="0"/>
          </a:p>
        </p:txBody>
      </p:sp>
    </p:spTree>
    <p:extLst>
      <p:ext uri="{BB962C8B-B14F-4D97-AF65-F5344CB8AC3E}">
        <p14:creationId xmlns:p14="http://schemas.microsoft.com/office/powerpoint/2010/main" val="2288339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2EB5-9C30-4F3A-8E00-98C8A3A2B6E3}"/>
              </a:ext>
            </a:extLst>
          </p:cNvPr>
          <p:cNvSpPr>
            <a:spLocks noGrp="1"/>
          </p:cNvSpPr>
          <p:nvPr>
            <p:ph type="title"/>
          </p:nvPr>
        </p:nvSpPr>
        <p:spPr/>
        <p:txBody>
          <a:bodyPr/>
          <a:lstStyle/>
          <a:p>
            <a:r>
              <a:rPr lang="en-US" dirty="0"/>
              <a:t>Conclusion</a:t>
            </a:r>
            <a:endParaRPr lang="fr-FR" dirty="0"/>
          </a:p>
        </p:txBody>
      </p:sp>
      <p:sp>
        <p:nvSpPr>
          <p:cNvPr id="3" name="Text Placeholder 2">
            <a:extLst>
              <a:ext uri="{FF2B5EF4-FFF2-40B4-BE49-F238E27FC236}">
                <a16:creationId xmlns:a16="http://schemas.microsoft.com/office/drawing/2014/main" id="{C28D56B9-E045-4834-BB9F-DD85C85B2016}"/>
              </a:ext>
            </a:extLst>
          </p:cNvPr>
          <p:cNvSpPr>
            <a:spLocks noGrp="1"/>
          </p:cNvSpPr>
          <p:nvPr>
            <p:ph type="body" idx="1"/>
          </p:nvPr>
        </p:nvSpPr>
        <p:spPr/>
        <p:txBody>
          <a:bodyPr/>
          <a:lstStyle/>
          <a:p>
            <a:r>
              <a:rPr lang="en-US" dirty="0"/>
              <a:t>AND FUTURE OUTLOOK OF CARBON PRICING MECHANISMS</a:t>
            </a:r>
            <a:endParaRPr lang="fr-FR" dirty="0"/>
          </a:p>
        </p:txBody>
      </p:sp>
      <p:sp>
        <p:nvSpPr>
          <p:cNvPr id="4" name="Rectangle 3">
            <a:extLst>
              <a:ext uri="{FF2B5EF4-FFF2-40B4-BE49-F238E27FC236}">
                <a16:creationId xmlns:a16="http://schemas.microsoft.com/office/drawing/2014/main" id="{9DEDEAF4-B1FA-4290-BA43-C613A5D258AD}"/>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146" name="Picture 2" descr="Hasil gambar untuk checklist symbol">
            <a:extLst>
              <a:ext uri="{FF2B5EF4-FFF2-40B4-BE49-F238E27FC236}">
                <a16:creationId xmlns:a16="http://schemas.microsoft.com/office/drawing/2014/main" id="{5A182C11-B074-4F77-9177-E42D01B72AEB}"/>
              </a:ext>
            </a:extLst>
          </p:cNvPr>
          <p:cNvPicPr>
            <a:picLocks noChangeAspect="1" noChangeArrowheads="1"/>
          </p:cNvPicPr>
          <p:nvPr/>
        </p:nvPicPr>
        <p:blipFill>
          <a:blip r:embed="rId3">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1470603" y="1803367"/>
            <a:ext cx="2429119" cy="24291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A325ADA8-1D46-46E5-93F8-FA8D313F60BD}"/>
              </a:ext>
            </a:extLst>
          </p:cNvPr>
          <p:cNvSpPr>
            <a:spLocks noGrp="1"/>
          </p:cNvSpPr>
          <p:nvPr>
            <p:ph type="sldNum" sz="quarter" idx="4"/>
          </p:nvPr>
        </p:nvSpPr>
        <p:spPr/>
        <p:txBody>
          <a:bodyPr/>
          <a:lstStyle/>
          <a:p>
            <a:fld id="{E31375A4-56A4-47D6-9801-1991572033F7}" type="slidenum">
              <a:rPr lang="en-US" smtClean="0"/>
              <a:pPr/>
              <a:t>35</a:t>
            </a:fld>
            <a:endParaRPr lang="en-US" dirty="0"/>
          </a:p>
        </p:txBody>
      </p:sp>
    </p:spTree>
    <p:extLst>
      <p:ext uri="{BB962C8B-B14F-4D97-AF65-F5344CB8AC3E}">
        <p14:creationId xmlns:p14="http://schemas.microsoft.com/office/powerpoint/2010/main" val="3709608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9CCEC-0C07-49C3-BFD0-2D650D06DEDC}"/>
              </a:ext>
            </a:extLst>
          </p:cNvPr>
          <p:cNvSpPr>
            <a:spLocks noGrp="1"/>
          </p:cNvSpPr>
          <p:nvPr>
            <p:ph type="title"/>
          </p:nvPr>
        </p:nvSpPr>
        <p:spPr/>
        <p:txBody>
          <a:bodyPr/>
          <a:lstStyle/>
          <a:p>
            <a:r>
              <a:rPr lang="en-US" dirty="0"/>
              <a:t>Recap of the Project</a:t>
            </a:r>
            <a:endParaRPr lang="fr-FR" dirty="0"/>
          </a:p>
        </p:txBody>
      </p:sp>
      <p:graphicFrame>
        <p:nvGraphicFramePr>
          <p:cNvPr id="5" name="Content Placeholder 4">
            <a:extLst>
              <a:ext uri="{FF2B5EF4-FFF2-40B4-BE49-F238E27FC236}">
                <a16:creationId xmlns:a16="http://schemas.microsoft.com/office/drawing/2014/main" id="{C0D7981A-9D29-4403-B691-1CF99330E5DD}"/>
              </a:ext>
            </a:extLst>
          </p:cNvPr>
          <p:cNvGraphicFramePr>
            <a:graphicFrameLocks noGrp="1"/>
          </p:cNvGraphicFramePr>
          <p:nvPr>
            <p:ph idx="1"/>
            <p:extLst>
              <p:ext uri="{D42A27DB-BD31-4B8C-83A1-F6EECF244321}">
                <p14:modId xmlns:p14="http://schemas.microsoft.com/office/powerpoint/2010/main" val="1118035920"/>
              </p:ext>
            </p:extLst>
          </p:nvPr>
        </p:nvGraphicFramePr>
        <p:xfrm>
          <a:off x="1616364" y="812984"/>
          <a:ext cx="9966035" cy="50890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255B8824-7632-4FC6-B972-5F684C9DCAD5}"/>
              </a:ext>
            </a:extLst>
          </p:cNvPr>
          <p:cNvSpPr>
            <a:spLocks noGrp="1"/>
          </p:cNvSpPr>
          <p:nvPr>
            <p:ph type="sldNum" sz="quarter" idx="12"/>
          </p:nvPr>
        </p:nvSpPr>
        <p:spPr/>
        <p:txBody>
          <a:bodyPr/>
          <a:lstStyle/>
          <a:p>
            <a:fld id="{E31375A4-56A4-47D6-9801-1991572033F7}" type="slidenum">
              <a:rPr lang="en-US" smtClean="0"/>
              <a:t>36</a:t>
            </a:fld>
            <a:endParaRPr lang="en-US"/>
          </a:p>
        </p:txBody>
      </p:sp>
      <p:sp>
        <p:nvSpPr>
          <p:cNvPr id="6" name="Oval 5">
            <a:extLst>
              <a:ext uri="{FF2B5EF4-FFF2-40B4-BE49-F238E27FC236}">
                <a16:creationId xmlns:a16="http://schemas.microsoft.com/office/drawing/2014/main" id="{25BAA32C-AD51-420F-B969-FE22C1CDFC15}"/>
              </a:ext>
            </a:extLst>
          </p:cNvPr>
          <p:cNvSpPr/>
          <p:nvPr/>
        </p:nvSpPr>
        <p:spPr>
          <a:xfrm>
            <a:off x="738908" y="1620983"/>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Book" panose="020B0503020102020204" pitchFamily="34" charset="0"/>
              </a:rPr>
              <a:t>1</a:t>
            </a:r>
            <a:endParaRPr lang="fr-FR" sz="3600" dirty="0">
              <a:latin typeface="Franklin Gothic Book" panose="020B0503020102020204" pitchFamily="34" charset="0"/>
            </a:endParaRPr>
          </a:p>
        </p:txBody>
      </p:sp>
      <p:sp>
        <p:nvSpPr>
          <p:cNvPr id="7" name="Oval 6">
            <a:extLst>
              <a:ext uri="{FF2B5EF4-FFF2-40B4-BE49-F238E27FC236}">
                <a16:creationId xmlns:a16="http://schemas.microsoft.com/office/drawing/2014/main" id="{E516939F-8AB5-49FD-BEB4-98378ED65810}"/>
              </a:ext>
            </a:extLst>
          </p:cNvPr>
          <p:cNvSpPr/>
          <p:nvPr/>
        </p:nvSpPr>
        <p:spPr>
          <a:xfrm>
            <a:off x="738908" y="2784764"/>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Book" panose="020B0503020102020204" pitchFamily="34" charset="0"/>
              </a:rPr>
              <a:t>2</a:t>
            </a:r>
            <a:endParaRPr lang="fr-FR" sz="3600" dirty="0">
              <a:latin typeface="Franklin Gothic Book" panose="020B0503020102020204" pitchFamily="34" charset="0"/>
            </a:endParaRPr>
          </a:p>
        </p:txBody>
      </p:sp>
      <p:sp>
        <p:nvSpPr>
          <p:cNvPr id="8" name="Oval 7">
            <a:extLst>
              <a:ext uri="{FF2B5EF4-FFF2-40B4-BE49-F238E27FC236}">
                <a16:creationId xmlns:a16="http://schemas.microsoft.com/office/drawing/2014/main" id="{FB47A58D-92AD-44BD-9982-455A0E290B3E}"/>
              </a:ext>
            </a:extLst>
          </p:cNvPr>
          <p:cNvSpPr/>
          <p:nvPr/>
        </p:nvSpPr>
        <p:spPr>
          <a:xfrm>
            <a:off x="738908" y="3948545"/>
            <a:ext cx="711200" cy="711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Franklin Gothic Book" panose="020B0503020102020204" pitchFamily="34" charset="0"/>
              </a:rPr>
              <a:t>3</a:t>
            </a:r>
            <a:endParaRPr lang="fr-FR" sz="3600" dirty="0">
              <a:latin typeface="Franklin Gothic Book" panose="020B0503020102020204" pitchFamily="34" charset="0"/>
            </a:endParaRPr>
          </a:p>
        </p:txBody>
      </p:sp>
    </p:spTree>
    <p:extLst>
      <p:ext uri="{BB962C8B-B14F-4D97-AF65-F5344CB8AC3E}">
        <p14:creationId xmlns:p14="http://schemas.microsoft.com/office/powerpoint/2010/main" val="6987417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6C816-6B78-45ED-8396-3A029AB0F96B}"/>
              </a:ext>
            </a:extLst>
          </p:cNvPr>
          <p:cNvSpPr>
            <a:spLocks noGrp="1"/>
          </p:cNvSpPr>
          <p:nvPr>
            <p:ph type="title"/>
          </p:nvPr>
        </p:nvSpPr>
        <p:spPr/>
        <p:txBody>
          <a:bodyPr/>
          <a:lstStyle/>
          <a:p>
            <a:r>
              <a:rPr lang="en-US" dirty="0"/>
              <a:t>Future Perspectives</a:t>
            </a:r>
            <a:endParaRPr lang="fr-FR" dirty="0"/>
          </a:p>
        </p:txBody>
      </p:sp>
      <p:sp>
        <p:nvSpPr>
          <p:cNvPr id="3" name="Text Placeholder 2">
            <a:extLst>
              <a:ext uri="{FF2B5EF4-FFF2-40B4-BE49-F238E27FC236}">
                <a16:creationId xmlns:a16="http://schemas.microsoft.com/office/drawing/2014/main" id="{865C8975-E790-445B-A161-15CE8D2992F8}"/>
              </a:ext>
            </a:extLst>
          </p:cNvPr>
          <p:cNvSpPr>
            <a:spLocks noGrp="1"/>
          </p:cNvSpPr>
          <p:nvPr>
            <p:ph type="body" idx="1"/>
          </p:nvPr>
        </p:nvSpPr>
        <p:spPr/>
        <p:txBody>
          <a:bodyPr/>
          <a:lstStyle/>
          <a:p>
            <a:r>
              <a:rPr lang="en-US" dirty="0"/>
              <a:t>WHAT WOULD BE THE TRENDS?</a:t>
            </a:r>
            <a:endParaRPr lang="fr-FR" dirty="0"/>
          </a:p>
        </p:txBody>
      </p:sp>
      <p:sp>
        <p:nvSpPr>
          <p:cNvPr id="4" name="Rectangle 3">
            <a:extLst>
              <a:ext uri="{FF2B5EF4-FFF2-40B4-BE49-F238E27FC236}">
                <a16:creationId xmlns:a16="http://schemas.microsoft.com/office/drawing/2014/main" id="{6FCB034D-CEFC-451C-B7B8-290A403240FD}"/>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2" name="Picture 4" descr="Hasil gambar untuk future clock symbol">
            <a:extLst>
              <a:ext uri="{FF2B5EF4-FFF2-40B4-BE49-F238E27FC236}">
                <a16:creationId xmlns:a16="http://schemas.microsoft.com/office/drawing/2014/main" id="{6D14172F-4F01-42B2-B380-32B5AD4B0F92}"/>
              </a:ext>
            </a:extLst>
          </p:cNvPr>
          <p:cNvPicPr>
            <a:picLocks noChangeAspect="1" noChangeArrowheads="1"/>
          </p:cNvPicPr>
          <p:nvPr/>
        </p:nvPicPr>
        <p:blipFill>
          <a:blip r:embed="rId3">
            <a:lum bright="70000" contrast="-70000"/>
            <a:extLst>
              <a:ext uri="{BEBA8EAE-BF5A-486C-A8C5-ECC9F3942E4B}">
                <a14:imgProps xmlns:a14="http://schemas.microsoft.com/office/drawing/2010/main">
                  <a14:imgLayer r:embed="rId4">
                    <a14:imgEffect>
                      <a14:colorTemperature colorTemp="8800"/>
                    </a14:imgEffect>
                  </a14:imgLayer>
                </a14:imgProps>
              </a:ext>
              <a:ext uri="{28A0092B-C50C-407E-A947-70E740481C1C}">
                <a14:useLocalDpi xmlns:a14="http://schemas.microsoft.com/office/drawing/2010/main" val="0"/>
              </a:ext>
            </a:extLst>
          </a:blip>
          <a:srcRect/>
          <a:stretch>
            <a:fillRect/>
          </a:stretch>
        </p:blipFill>
        <p:spPr bwMode="auto">
          <a:xfrm>
            <a:off x="1216891" y="1573227"/>
            <a:ext cx="2902528" cy="29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3191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66741-F832-4837-BE85-916ABDBFDE7F}"/>
              </a:ext>
            </a:extLst>
          </p:cNvPr>
          <p:cNvSpPr>
            <a:spLocks noGrp="1"/>
          </p:cNvSpPr>
          <p:nvPr>
            <p:ph type="title"/>
          </p:nvPr>
        </p:nvSpPr>
        <p:spPr/>
        <p:txBody>
          <a:bodyPr/>
          <a:lstStyle/>
          <a:p>
            <a:r>
              <a:rPr lang="en-US" dirty="0"/>
              <a:t>Two Plausible Scenarios - Post 2020 </a:t>
            </a:r>
            <a:endParaRPr lang="fr-FR" dirty="0"/>
          </a:p>
        </p:txBody>
      </p:sp>
      <p:sp>
        <p:nvSpPr>
          <p:cNvPr id="4" name="Slide Number Placeholder 3">
            <a:extLst>
              <a:ext uri="{FF2B5EF4-FFF2-40B4-BE49-F238E27FC236}">
                <a16:creationId xmlns:a16="http://schemas.microsoft.com/office/drawing/2014/main" id="{C28DB63B-66F4-46F4-912C-C4C24282714C}"/>
              </a:ext>
            </a:extLst>
          </p:cNvPr>
          <p:cNvSpPr>
            <a:spLocks noGrp="1"/>
          </p:cNvSpPr>
          <p:nvPr>
            <p:ph type="sldNum" sz="quarter" idx="12"/>
          </p:nvPr>
        </p:nvSpPr>
        <p:spPr/>
        <p:txBody>
          <a:bodyPr/>
          <a:lstStyle/>
          <a:p>
            <a:fld id="{E31375A4-56A4-47D6-9801-1991572033F7}" type="slidenum">
              <a:rPr lang="en-US" smtClean="0"/>
              <a:t>38</a:t>
            </a:fld>
            <a:endParaRPr lang="en-US"/>
          </a:p>
        </p:txBody>
      </p:sp>
      <p:pic>
        <p:nvPicPr>
          <p:cNvPr id="5" name="Picture 4">
            <a:extLst>
              <a:ext uri="{FF2B5EF4-FFF2-40B4-BE49-F238E27FC236}">
                <a16:creationId xmlns:a16="http://schemas.microsoft.com/office/drawing/2014/main" id="{326A78EF-3D84-4D00-9E35-E6E02BB6A3A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61645" y="1691085"/>
            <a:ext cx="11122547" cy="3358902"/>
          </a:xfrm>
          <a:prstGeom prst="rect">
            <a:avLst/>
          </a:prstGeom>
        </p:spPr>
      </p:pic>
      <p:pic>
        <p:nvPicPr>
          <p:cNvPr id="6" name="Picture 5">
            <a:extLst>
              <a:ext uri="{FF2B5EF4-FFF2-40B4-BE49-F238E27FC236}">
                <a16:creationId xmlns:a16="http://schemas.microsoft.com/office/drawing/2014/main" id="{990EF1C8-6C2A-4809-A133-83B9551F7AD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335179" y="5049987"/>
            <a:ext cx="3227909" cy="427795"/>
          </a:xfrm>
          <a:prstGeom prst="rect">
            <a:avLst/>
          </a:prstGeom>
        </p:spPr>
      </p:pic>
      <p:sp>
        <p:nvSpPr>
          <p:cNvPr id="3" name="TextBox 2">
            <a:extLst>
              <a:ext uri="{FF2B5EF4-FFF2-40B4-BE49-F238E27FC236}">
                <a16:creationId xmlns:a16="http://schemas.microsoft.com/office/drawing/2014/main" id="{4BEF1932-77E5-4D7D-A391-67FFBC3C9124}"/>
              </a:ext>
            </a:extLst>
          </p:cNvPr>
          <p:cNvSpPr txBox="1"/>
          <p:nvPr/>
        </p:nvSpPr>
        <p:spPr>
          <a:xfrm>
            <a:off x="2447636" y="1289034"/>
            <a:ext cx="607859" cy="400110"/>
          </a:xfrm>
          <a:prstGeom prst="rect">
            <a:avLst/>
          </a:prstGeom>
          <a:noFill/>
        </p:spPr>
        <p:txBody>
          <a:bodyPr wrap="none" rtlCol="0">
            <a:spAutoFit/>
          </a:bodyPr>
          <a:lstStyle/>
          <a:p>
            <a:r>
              <a:rPr lang="en-US" sz="2000" b="1" dirty="0">
                <a:solidFill>
                  <a:schemeClr val="tx2"/>
                </a:solidFill>
                <a:latin typeface="Franklin Gothic Book" panose="020B0503020102020204" pitchFamily="34" charset="0"/>
              </a:rPr>
              <a:t>CPF</a:t>
            </a:r>
            <a:endParaRPr lang="fr-FR" sz="2000" b="1" dirty="0">
              <a:solidFill>
                <a:schemeClr val="tx2"/>
              </a:solidFill>
              <a:latin typeface="Franklin Gothic Book" panose="020B0503020102020204" pitchFamily="34" charset="0"/>
            </a:endParaRPr>
          </a:p>
        </p:txBody>
      </p:sp>
      <p:sp>
        <p:nvSpPr>
          <p:cNvPr id="7" name="TextBox 6">
            <a:extLst>
              <a:ext uri="{FF2B5EF4-FFF2-40B4-BE49-F238E27FC236}">
                <a16:creationId xmlns:a16="http://schemas.microsoft.com/office/drawing/2014/main" id="{CDC24527-1CDE-427B-BF84-09F52E4ACED9}"/>
              </a:ext>
            </a:extLst>
          </p:cNvPr>
          <p:cNvSpPr txBox="1"/>
          <p:nvPr/>
        </p:nvSpPr>
        <p:spPr>
          <a:xfrm>
            <a:off x="3625272" y="1289034"/>
            <a:ext cx="596638" cy="400110"/>
          </a:xfrm>
          <a:prstGeom prst="rect">
            <a:avLst/>
          </a:prstGeom>
          <a:noFill/>
        </p:spPr>
        <p:txBody>
          <a:bodyPr wrap="none" rtlCol="0">
            <a:spAutoFit/>
          </a:bodyPr>
          <a:lstStyle/>
          <a:p>
            <a:r>
              <a:rPr lang="en-US" sz="2000" b="1" dirty="0">
                <a:solidFill>
                  <a:schemeClr val="tx2"/>
                </a:solidFill>
                <a:latin typeface="Franklin Gothic Book" panose="020B0503020102020204" pitchFamily="34" charset="0"/>
              </a:rPr>
              <a:t>ETS</a:t>
            </a:r>
            <a:endParaRPr lang="fr-FR" sz="2000" b="1" dirty="0">
              <a:solidFill>
                <a:schemeClr val="tx2"/>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0DE4091C-F412-4A1D-90D6-F56E7114537E}"/>
              </a:ext>
            </a:extLst>
          </p:cNvPr>
          <p:cNvSpPr txBox="1"/>
          <p:nvPr/>
        </p:nvSpPr>
        <p:spPr>
          <a:xfrm>
            <a:off x="6013683" y="1568091"/>
            <a:ext cx="1144500" cy="400110"/>
          </a:xfrm>
          <a:prstGeom prst="rect">
            <a:avLst/>
          </a:prstGeom>
          <a:solidFill>
            <a:schemeClr val="bg1">
              <a:lumMod val="95000"/>
            </a:schemeClr>
          </a:solidFill>
        </p:spPr>
        <p:txBody>
          <a:bodyPr wrap="square" rtlCol="0">
            <a:spAutoFit/>
          </a:bodyPr>
          <a:lstStyle/>
          <a:p>
            <a:pPr algn="ctr"/>
            <a:r>
              <a:rPr lang="en-US" sz="2000" dirty="0">
                <a:solidFill>
                  <a:schemeClr val="tx2"/>
                </a:solidFill>
                <a:latin typeface="Franklin Gothic Book" panose="020B0503020102020204" pitchFamily="34" charset="0"/>
              </a:rPr>
              <a:t>CPF</a:t>
            </a:r>
            <a:endParaRPr lang="fr-FR" sz="2000" dirty="0">
              <a:solidFill>
                <a:schemeClr val="tx2"/>
              </a:solidFill>
              <a:latin typeface="Franklin Gothic Book" panose="020B0503020102020204" pitchFamily="34" charset="0"/>
            </a:endParaRPr>
          </a:p>
        </p:txBody>
      </p:sp>
      <p:sp>
        <p:nvSpPr>
          <p:cNvPr id="9" name="TextBox 8">
            <a:extLst>
              <a:ext uri="{FF2B5EF4-FFF2-40B4-BE49-F238E27FC236}">
                <a16:creationId xmlns:a16="http://schemas.microsoft.com/office/drawing/2014/main" id="{237FE7F9-5AD7-43BF-A9B0-F565B5849A70}"/>
              </a:ext>
            </a:extLst>
          </p:cNvPr>
          <p:cNvSpPr txBox="1"/>
          <p:nvPr/>
        </p:nvSpPr>
        <p:spPr>
          <a:xfrm>
            <a:off x="7654437" y="1568091"/>
            <a:ext cx="1144500" cy="400110"/>
          </a:xfrm>
          <a:prstGeom prst="rect">
            <a:avLst/>
          </a:prstGeom>
          <a:solidFill>
            <a:schemeClr val="bg1">
              <a:lumMod val="95000"/>
            </a:schemeClr>
          </a:solidFill>
        </p:spPr>
        <p:txBody>
          <a:bodyPr wrap="square" rtlCol="0">
            <a:spAutoFit/>
          </a:bodyPr>
          <a:lstStyle/>
          <a:p>
            <a:pPr algn="ctr"/>
            <a:r>
              <a:rPr lang="en-US" sz="2000" dirty="0">
                <a:solidFill>
                  <a:schemeClr val="tx2"/>
                </a:solidFill>
                <a:latin typeface="Franklin Gothic Book" panose="020B0503020102020204" pitchFamily="34" charset="0"/>
              </a:rPr>
              <a:t>EU ETS</a:t>
            </a:r>
            <a:endParaRPr lang="fr-FR" sz="2000" dirty="0">
              <a:solidFill>
                <a:schemeClr val="tx2"/>
              </a:solidFill>
              <a:latin typeface="Franklin Gothic Book" panose="020B0503020102020204" pitchFamily="34" charset="0"/>
            </a:endParaRPr>
          </a:p>
        </p:txBody>
      </p:sp>
      <p:cxnSp>
        <p:nvCxnSpPr>
          <p:cNvPr id="10" name="Straight Connector 9">
            <a:extLst>
              <a:ext uri="{FF2B5EF4-FFF2-40B4-BE49-F238E27FC236}">
                <a16:creationId xmlns:a16="http://schemas.microsoft.com/office/drawing/2014/main" id="{9A3F4A9D-ACEB-45CC-A5B3-17E56EA64521}"/>
              </a:ext>
            </a:extLst>
          </p:cNvPr>
          <p:cNvCxnSpPr>
            <a:cxnSpLocks/>
          </p:cNvCxnSpPr>
          <p:nvPr/>
        </p:nvCxnSpPr>
        <p:spPr>
          <a:xfrm>
            <a:off x="4599704" y="1413164"/>
            <a:ext cx="0" cy="3850720"/>
          </a:xfrm>
          <a:prstGeom prst="line">
            <a:avLst/>
          </a:prstGeom>
          <a:ln w="38100">
            <a:solidFill>
              <a:schemeClr val="bg2">
                <a:lumMod val="50000"/>
              </a:schemeClr>
            </a:solidFill>
          </a:ln>
        </p:spPr>
        <p:style>
          <a:lnRef idx="3">
            <a:schemeClr val="accent1"/>
          </a:lnRef>
          <a:fillRef idx="0">
            <a:schemeClr val="accent1"/>
          </a:fillRef>
          <a:effectRef idx="2">
            <a:schemeClr val="accent1"/>
          </a:effectRef>
          <a:fontRef idx="minor">
            <a:schemeClr val="tx1"/>
          </a:fontRef>
        </p:style>
      </p:cxnSp>
      <p:sp>
        <p:nvSpPr>
          <p:cNvPr id="15" name="Rectangle 14">
            <a:extLst>
              <a:ext uri="{FF2B5EF4-FFF2-40B4-BE49-F238E27FC236}">
                <a16:creationId xmlns:a16="http://schemas.microsoft.com/office/drawing/2014/main" id="{38C99F83-D228-43CC-9845-70B81C101C25}"/>
              </a:ext>
            </a:extLst>
          </p:cNvPr>
          <p:cNvSpPr/>
          <p:nvPr/>
        </p:nvSpPr>
        <p:spPr>
          <a:xfrm>
            <a:off x="535710" y="6425748"/>
            <a:ext cx="3966599" cy="369332"/>
          </a:xfrm>
          <a:prstGeom prst="rect">
            <a:avLst/>
          </a:prstGeom>
        </p:spPr>
        <p:txBody>
          <a:bodyPr wrap="none">
            <a:spAutoFit/>
          </a:bodyPr>
          <a:lstStyle/>
          <a:p>
            <a:r>
              <a:rPr lang="fr-FR" i="1" dirty="0">
                <a:solidFill>
                  <a:schemeClr val="bg2">
                    <a:lumMod val="50000"/>
                  </a:schemeClr>
                </a:solidFill>
                <a:latin typeface="Franklin Gothic Book" panose="020B0503020102020204" pitchFamily="34" charset="0"/>
              </a:rPr>
              <a:t>Source: Aurora Energy Research, 2017</a:t>
            </a:r>
          </a:p>
        </p:txBody>
      </p:sp>
      <p:sp>
        <p:nvSpPr>
          <p:cNvPr id="18" name="TextBox 17">
            <a:extLst>
              <a:ext uri="{FF2B5EF4-FFF2-40B4-BE49-F238E27FC236}">
                <a16:creationId xmlns:a16="http://schemas.microsoft.com/office/drawing/2014/main" id="{9A6F52A2-1D49-41D2-8ABD-092C481F36E2}"/>
              </a:ext>
            </a:extLst>
          </p:cNvPr>
          <p:cNvSpPr txBox="1"/>
          <p:nvPr/>
        </p:nvSpPr>
        <p:spPr>
          <a:xfrm>
            <a:off x="5281454" y="1154719"/>
            <a:ext cx="3003559" cy="400110"/>
          </a:xfrm>
          <a:prstGeom prst="rect">
            <a:avLst/>
          </a:prstGeom>
          <a:noFill/>
        </p:spPr>
        <p:txBody>
          <a:bodyPr wrap="square" rtlCol="0">
            <a:spAutoFit/>
          </a:bodyPr>
          <a:lstStyle/>
          <a:p>
            <a:pPr algn="ctr"/>
            <a:r>
              <a:rPr lang="en-US" sz="2000" b="1" dirty="0">
                <a:solidFill>
                  <a:schemeClr val="tx2"/>
                </a:solidFill>
                <a:latin typeface="Franklin Gothic Book" panose="020B0503020102020204" pitchFamily="34" charset="0"/>
              </a:rPr>
              <a:t>Carbon Price Trajectory</a:t>
            </a:r>
            <a:endParaRPr lang="fr-FR" sz="2000" b="1" dirty="0">
              <a:solidFill>
                <a:schemeClr val="tx2"/>
              </a:solidFill>
              <a:latin typeface="Franklin Gothic Book" panose="020B0503020102020204" pitchFamily="34" charset="0"/>
            </a:endParaRPr>
          </a:p>
        </p:txBody>
      </p:sp>
    </p:spTree>
    <p:extLst>
      <p:ext uri="{BB962C8B-B14F-4D97-AF65-F5344CB8AC3E}">
        <p14:creationId xmlns:p14="http://schemas.microsoft.com/office/powerpoint/2010/main" val="8826271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411BC-9F32-4B96-B338-B3536FCFD453}"/>
              </a:ext>
            </a:extLst>
          </p:cNvPr>
          <p:cNvSpPr>
            <a:spLocks noGrp="1"/>
          </p:cNvSpPr>
          <p:nvPr>
            <p:ph type="title"/>
          </p:nvPr>
        </p:nvSpPr>
        <p:spPr/>
        <p:txBody>
          <a:bodyPr/>
          <a:lstStyle/>
          <a:p>
            <a:r>
              <a:rPr lang="en-US" dirty="0"/>
              <a:t>Mitigation</a:t>
            </a:r>
            <a:endParaRPr lang="fr-FR" dirty="0"/>
          </a:p>
        </p:txBody>
      </p:sp>
      <p:sp>
        <p:nvSpPr>
          <p:cNvPr id="3" name="Text Placeholder 2">
            <a:extLst>
              <a:ext uri="{FF2B5EF4-FFF2-40B4-BE49-F238E27FC236}">
                <a16:creationId xmlns:a16="http://schemas.microsoft.com/office/drawing/2014/main" id="{2991F726-02EF-4347-9CFB-7A9A5CFE3A33}"/>
              </a:ext>
            </a:extLst>
          </p:cNvPr>
          <p:cNvSpPr>
            <a:spLocks noGrp="1"/>
          </p:cNvSpPr>
          <p:nvPr>
            <p:ph type="body" idx="1"/>
          </p:nvPr>
        </p:nvSpPr>
        <p:spPr/>
        <p:txBody>
          <a:bodyPr/>
          <a:lstStyle/>
          <a:p>
            <a:r>
              <a:rPr lang="en-US" dirty="0"/>
              <a:t>HOW SHOULD OUR COMPANIES REACT TO CARBON POLICIES?</a:t>
            </a:r>
            <a:endParaRPr lang="fr-FR" dirty="0"/>
          </a:p>
        </p:txBody>
      </p:sp>
      <p:sp>
        <p:nvSpPr>
          <p:cNvPr id="4" name="Rectangle 3">
            <a:extLst>
              <a:ext uri="{FF2B5EF4-FFF2-40B4-BE49-F238E27FC236}">
                <a16:creationId xmlns:a16="http://schemas.microsoft.com/office/drawing/2014/main" id="{D6159CAC-7A59-496D-8D7D-0CECC3E370FB}"/>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194" name="Picture 2" descr="Hasil gambar untuk mitigation symbol">
            <a:extLst>
              <a:ext uri="{FF2B5EF4-FFF2-40B4-BE49-F238E27FC236}">
                <a16:creationId xmlns:a16="http://schemas.microsoft.com/office/drawing/2014/main" id="{14AC6145-2500-4B6C-84F8-6E028161B8C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554595" y="1671782"/>
            <a:ext cx="2553344" cy="2553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5538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26B2A-07B0-4A90-9790-E9FA6E41A436}"/>
              </a:ext>
            </a:extLst>
          </p:cNvPr>
          <p:cNvSpPr>
            <a:spLocks noGrp="1"/>
          </p:cNvSpPr>
          <p:nvPr>
            <p:ph type="title"/>
          </p:nvPr>
        </p:nvSpPr>
        <p:spPr/>
        <p:txBody>
          <a:bodyPr/>
          <a:lstStyle/>
          <a:p>
            <a:r>
              <a:rPr lang="en-US" dirty="0"/>
              <a:t>Carbon Pricing in Europe</a:t>
            </a:r>
            <a:endParaRPr lang="fr-FR" dirty="0"/>
          </a:p>
        </p:txBody>
      </p:sp>
      <p:sp>
        <p:nvSpPr>
          <p:cNvPr id="6" name="Content Placeholder 5">
            <a:extLst>
              <a:ext uri="{FF2B5EF4-FFF2-40B4-BE49-F238E27FC236}">
                <a16:creationId xmlns:a16="http://schemas.microsoft.com/office/drawing/2014/main" id="{82373AB5-A1FB-48E4-BEAC-B60A90DE634D}"/>
              </a:ext>
            </a:extLst>
          </p:cNvPr>
          <p:cNvSpPr>
            <a:spLocks noGrp="1"/>
          </p:cNvSpPr>
          <p:nvPr>
            <p:ph idx="1"/>
          </p:nvPr>
        </p:nvSpPr>
        <p:spPr>
          <a:xfrm>
            <a:off x="609601" y="994687"/>
            <a:ext cx="5108303" cy="471954"/>
          </a:xfrm>
        </p:spPr>
        <p:txBody>
          <a:bodyPr>
            <a:normAutofit/>
          </a:bodyPr>
          <a:lstStyle/>
          <a:p>
            <a:pPr marL="0" indent="0">
              <a:buNone/>
            </a:pPr>
            <a:r>
              <a:rPr lang="en-US" dirty="0"/>
              <a:t>There are </a:t>
            </a:r>
            <a:r>
              <a:rPr lang="en-US" b="1" u="sng" dirty="0"/>
              <a:t>2 main types </a:t>
            </a:r>
            <a:r>
              <a:rPr lang="en-US" dirty="0"/>
              <a:t>of carbon pricing:</a:t>
            </a:r>
            <a:endParaRPr lang="fr-FR" dirty="0"/>
          </a:p>
        </p:txBody>
      </p:sp>
      <p:sp>
        <p:nvSpPr>
          <p:cNvPr id="4" name="Slide Number Placeholder 3">
            <a:extLst>
              <a:ext uri="{FF2B5EF4-FFF2-40B4-BE49-F238E27FC236}">
                <a16:creationId xmlns:a16="http://schemas.microsoft.com/office/drawing/2014/main" id="{B90B2015-58AF-46B6-BAAD-6A5B6C24B9C2}"/>
              </a:ext>
            </a:extLst>
          </p:cNvPr>
          <p:cNvSpPr>
            <a:spLocks noGrp="1"/>
          </p:cNvSpPr>
          <p:nvPr>
            <p:ph type="sldNum" sz="quarter" idx="12"/>
          </p:nvPr>
        </p:nvSpPr>
        <p:spPr/>
        <p:txBody>
          <a:bodyPr/>
          <a:lstStyle/>
          <a:p>
            <a:fld id="{E31375A4-56A4-47D6-9801-1991572033F7}" type="slidenum">
              <a:rPr lang="en-US" smtClean="0"/>
              <a:t>4</a:t>
            </a:fld>
            <a:endParaRPr lang="en-US"/>
          </a:p>
        </p:txBody>
      </p:sp>
      <p:pic>
        <p:nvPicPr>
          <p:cNvPr id="3" name="Picture 2">
            <a:extLst>
              <a:ext uri="{FF2B5EF4-FFF2-40B4-BE49-F238E27FC236}">
                <a16:creationId xmlns:a16="http://schemas.microsoft.com/office/drawing/2014/main" id="{4757BDB1-4993-4A12-9959-EC4A5CB991E0}"/>
              </a:ext>
            </a:extLst>
          </p:cNvPr>
          <p:cNvPicPr>
            <a:picLocks noChangeAspect="1"/>
          </p:cNvPicPr>
          <p:nvPr/>
        </p:nvPicPr>
        <p:blipFill rotWithShape="1">
          <a:blip r:embed="rId3"/>
          <a:srcRect l="10388" t="2" r="3121" b="21006"/>
          <a:stretch/>
        </p:blipFill>
        <p:spPr>
          <a:xfrm>
            <a:off x="5945750" y="1466641"/>
            <a:ext cx="5826165" cy="3430305"/>
          </a:xfrm>
          <a:prstGeom prst="roundRect">
            <a:avLst>
              <a:gd name="adj" fmla="val 815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Oval 4">
            <a:extLst>
              <a:ext uri="{FF2B5EF4-FFF2-40B4-BE49-F238E27FC236}">
                <a16:creationId xmlns:a16="http://schemas.microsoft.com/office/drawing/2014/main" id="{2E0B6FF8-BFC5-4CAB-81EA-CAC5F2A4663F}"/>
              </a:ext>
            </a:extLst>
          </p:cNvPr>
          <p:cNvSpPr/>
          <p:nvPr/>
        </p:nvSpPr>
        <p:spPr>
          <a:xfrm>
            <a:off x="6049711" y="5131257"/>
            <a:ext cx="341745" cy="341745"/>
          </a:xfrm>
          <a:prstGeom prst="ellipse">
            <a:avLst/>
          </a:prstGeom>
          <a:solidFill>
            <a:srgbClr val="009A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Oval 8">
            <a:extLst>
              <a:ext uri="{FF2B5EF4-FFF2-40B4-BE49-F238E27FC236}">
                <a16:creationId xmlns:a16="http://schemas.microsoft.com/office/drawing/2014/main" id="{46409C3C-5DDE-4C74-8DC2-DA047B822EB2}"/>
              </a:ext>
            </a:extLst>
          </p:cNvPr>
          <p:cNvSpPr/>
          <p:nvPr/>
        </p:nvSpPr>
        <p:spPr>
          <a:xfrm>
            <a:off x="7305077" y="5134695"/>
            <a:ext cx="341745" cy="341745"/>
          </a:xfrm>
          <a:prstGeom prst="ellipse">
            <a:avLst/>
          </a:prstGeom>
          <a:solidFill>
            <a:srgbClr val="3127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Oval 9">
            <a:extLst>
              <a:ext uri="{FF2B5EF4-FFF2-40B4-BE49-F238E27FC236}">
                <a16:creationId xmlns:a16="http://schemas.microsoft.com/office/drawing/2014/main" id="{C0C2E1CF-DE65-4394-8BA1-1AA0E95A6E7F}"/>
              </a:ext>
            </a:extLst>
          </p:cNvPr>
          <p:cNvSpPr/>
          <p:nvPr/>
        </p:nvSpPr>
        <p:spPr>
          <a:xfrm>
            <a:off x="9174055" y="5131257"/>
            <a:ext cx="341745" cy="341745"/>
          </a:xfrm>
          <a:prstGeom prst="ellipse">
            <a:avLst/>
          </a:prstGeom>
          <a:solidFill>
            <a:srgbClr val="FB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89D523DA-8AA5-420B-932C-FF78903BF34B}"/>
              </a:ext>
            </a:extLst>
          </p:cNvPr>
          <p:cNvSpPr/>
          <p:nvPr/>
        </p:nvSpPr>
        <p:spPr>
          <a:xfrm>
            <a:off x="6460335" y="5103670"/>
            <a:ext cx="554960" cy="369332"/>
          </a:xfrm>
          <a:prstGeom prst="rect">
            <a:avLst/>
          </a:prstGeom>
        </p:spPr>
        <p:txBody>
          <a:bodyPr wrap="none">
            <a:spAutoFit/>
          </a:bodyPr>
          <a:lstStyle/>
          <a:p>
            <a:r>
              <a:rPr lang="en-US" dirty="0">
                <a:solidFill>
                  <a:schemeClr val="tx2"/>
                </a:solidFill>
                <a:latin typeface="Franklin Gothic Book" panose="020B0503020102020204" pitchFamily="34" charset="0"/>
              </a:rPr>
              <a:t>ETS</a:t>
            </a:r>
            <a:endParaRPr lang="fr-FR" dirty="0">
              <a:solidFill>
                <a:schemeClr val="tx2"/>
              </a:solidFill>
              <a:latin typeface="Franklin Gothic Book" panose="020B0503020102020204" pitchFamily="34" charset="0"/>
            </a:endParaRPr>
          </a:p>
        </p:txBody>
      </p:sp>
      <p:sp>
        <p:nvSpPr>
          <p:cNvPr id="12" name="Rectangle 11">
            <a:extLst>
              <a:ext uri="{FF2B5EF4-FFF2-40B4-BE49-F238E27FC236}">
                <a16:creationId xmlns:a16="http://schemas.microsoft.com/office/drawing/2014/main" id="{1F16EBD4-DA0E-4230-9DDD-D0FB94ECFA18}"/>
              </a:ext>
            </a:extLst>
          </p:cNvPr>
          <p:cNvSpPr/>
          <p:nvPr/>
        </p:nvSpPr>
        <p:spPr>
          <a:xfrm>
            <a:off x="7712315" y="5105447"/>
            <a:ext cx="1231427" cy="369332"/>
          </a:xfrm>
          <a:prstGeom prst="rect">
            <a:avLst/>
          </a:prstGeom>
        </p:spPr>
        <p:txBody>
          <a:bodyPr wrap="none">
            <a:spAutoFit/>
          </a:bodyPr>
          <a:lstStyle/>
          <a:p>
            <a:r>
              <a:rPr lang="en-US" dirty="0">
                <a:solidFill>
                  <a:schemeClr val="tx2"/>
                </a:solidFill>
                <a:latin typeface="Franklin Gothic Book" panose="020B0503020102020204" pitchFamily="34" charset="0"/>
              </a:rPr>
              <a:t>Carbon tax</a:t>
            </a:r>
            <a:endParaRPr lang="fr-FR" dirty="0">
              <a:solidFill>
                <a:schemeClr val="tx2"/>
              </a:solidFill>
              <a:latin typeface="Franklin Gothic Book" panose="020B0503020102020204" pitchFamily="34" charset="0"/>
            </a:endParaRPr>
          </a:p>
        </p:txBody>
      </p:sp>
      <p:sp>
        <p:nvSpPr>
          <p:cNvPr id="13" name="Rectangle 12">
            <a:extLst>
              <a:ext uri="{FF2B5EF4-FFF2-40B4-BE49-F238E27FC236}">
                <a16:creationId xmlns:a16="http://schemas.microsoft.com/office/drawing/2014/main" id="{883AB495-02C4-4D13-AB78-3F9DFB425BC6}"/>
              </a:ext>
            </a:extLst>
          </p:cNvPr>
          <p:cNvSpPr/>
          <p:nvPr/>
        </p:nvSpPr>
        <p:spPr>
          <a:xfrm>
            <a:off x="9548952" y="5103671"/>
            <a:ext cx="2150397" cy="369332"/>
          </a:xfrm>
          <a:prstGeom prst="rect">
            <a:avLst/>
          </a:prstGeom>
        </p:spPr>
        <p:txBody>
          <a:bodyPr wrap="none">
            <a:spAutoFit/>
          </a:bodyPr>
          <a:lstStyle/>
          <a:p>
            <a:r>
              <a:rPr lang="en-US" dirty="0">
                <a:solidFill>
                  <a:schemeClr val="tx2"/>
                </a:solidFill>
                <a:latin typeface="Franklin Gothic Book" panose="020B0503020102020204" pitchFamily="34" charset="0"/>
              </a:rPr>
              <a:t>Under consideration</a:t>
            </a:r>
            <a:endParaRPr lang="fr-FR" dirty="0">
              <a:solidFill>
                <a:schemeClr val="tx2"/>
              </a:solidFill>
              <a:latin typeface="Franklin Gothic Book" panose="020B0503020102020204" pitchFamily="34" charset="0"/>
            </a:endParaRPr>
          </a:p>
        </p:txBody>
      </p:sp>
      <p:graphicFrame>
        <p:nvGraphicFramePr>
          <p:cNvPr id="8" name="Diagram 7">
            <a:extLst>
              <a:ext uri="{FF2B5EF4-FFF2-40B4-BE49-F238E27FC236}">
                <a16:creationId xmlns:a16="http://schemas.microsoft.com/office/drawing/2014/main" id="{691AA809-932D-4586-9E49-46174CF5DF80}"/>
              </a:ext>
            </a:extLst>
          </p:cNvPr>
          <p:cNvGraphicFramePr/>
          <p:nvPr>
            <p:extLst>
              <p:ext uri="{D42A27DB-BD31-4B8C-83A1-F6EECF244321}">
                <p14:modId xmlns:p14="http://schemas.microsoft.com/office/powerpoint/2010/main" val="4015421251"/>
              </p:ext>
            </p:extLst>
          </p:nvPr>
        </p:nvGraphicFramePr>
        <p:xfrm>
          <a:off x="492651" y="1339107"/>
          <a:ext cx="5098905" cy="4379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Rectangle 10">
            <a:extLst>
              <a:ext uri="{FF2B5EF4-FFF2-40B4-BE49-F238E27FC236}">
                <a16:creationId xmlns:a16="http://schemas.microsoft.com/office/drawing/2014/main" id="{58C3CFD9-41F7-4218-8EEB-FBB65840D752}"/>
              </a:ext>
            </a:extLst>
          </p:cNvPr>
          <p:cNvSpPr/>
          <p:nvPr/>
        </p:nvSpPr>
        <p:spPr>
          <a:xfrm>
            <a:off x="492651" y="6425748"/>
            <a:ext cx="2723566" cy="369332"/>
          </a:xfrm>
          <a:prstGeom prst="rect">
            <a:avLst/>
          </a:prstGeom>
        </p:spPr>
        <p:txBody>
          <a:bodyPr wrap="none">
            <a:spAutoFit/>
          </a:bodyPr>
          <a:lstStyle/>
          <a:p>
            <a:pPr algn="r"/>
            <a:r>
              <a:rPr lang="fr-FR" i="1" dirty="0">
                <a:solidFill>
                  <a:schemeClr val="bg2">
                    <a:lumMod val="50000"/>
                  </a:schemeClr>
                </a:solidFill>
                <a:latin typeface="Franklin Gothic Book" panose="020B0503020102020204" pitchFamily="34" charset="0"/>
              </a:rPr>
              <a:t>Source: World Bank, 2017</a:t>
            </a:r>
          </a:p>
        </p:txBody>
      </p:sp>
      <p:sp>
        <p:nvSpPr>
          <p:cNvPr id="16" name="Content Placeholder 5">
            <a:extLst>
              <a:ext uri="{FF2B5EF4-FFF2-40B4-BE49-F238E27FC236}">
                <a16:creationId xmlns:a16="http://schemas.microsoft.com/office/drawing/2014/main" id="{E92E1519-63B7-4B8D-A334-1CAFCABFA12D}"/>
              </a:ext>
            </a:extLst>
          </p:cNvPr>
          <p:cNvSpPr txBox="1">
            <a:spLocks/>
          </p:cNvSpPr>
          <p:nvPr/>
        </p:nvSpPr>
        <p:spPr>
          <a:xfrm>
            <a:off x="492651" y="5131257"/>
            <a:ext cx="5285193" cy="932249"/>
          </a:xfrm>
          <a:prstGeom prst="rect">
            <a:avLst/>
          </a:prstGeom>
          <a:solidFill>
            <a:schemeClr val="accent1">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Font typeface="Arial" pitchFamily="34" charset="0"/>
              <a:buNone/>
            </a:pPr>
            <a:r>
              <a:rPr lang="en-US" dirty="0"/>
              <a:t>EU-ETS is the </a:t>
            </a:r>
            <a:r>
              <a:rPr lang="en-US" b="1" dirty="0">
                <a:latin typeface="Franklin Gothic Demi" panose="020B0703020102020204" pitchFamily="34" charset="0"/>
              </a:rPr>
              <a:t>largest </a:t>
            </a:r>
            <a:r>
              <a:rPr lang="en-US" dirty="0"/>
              <a:t>cap &amp; trade market, covering ~2000 million tons emissions</a:t>
            </a:r>
            <a:r>
              <a:rPr lang="en-US" baseline="30000" dirty="0"/>
              <a:t>1</a:t>
            </a:r>
            <a:endParaRPr lang="fr-FR" dirty="0"/>
          </a:p>
        </p:txBody>
      </p:sp>
    </p:spTree>
    <p:extLst>
      <p:ext uri="{BB962C8B-B14F-4D97-AF65-F5344CB8AC3E}">
        <p14:creationId xmlns:p14="http://schemas.microsoft.com/office/powerpoint/2010/main" val="23173098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xEl>
                                              <p:pRg st="0" end="0"/>
                                            </p:txEl>
                                          </p:spTgt>
                                        </p:tgtEl>
                                        <p:attrNameLst>
                                          <p:attrName>style.visibility</p:attrName>
                                        </p:attrNameLst>
                                      </p:cBhvr>
                                      <p:to>
                                        <p:strVal val="visible"/>
                                      </p:to>
                                    </p:set>
                                    <p:animEffect transition="in" filter="fade">
                                      <p:cBhvr>
                                        <p:cTn id="33" dur="500"/>
                                        <p:tgtEl>
                                          <p:spTgt spid="6">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graphicEl>
                                              <a:dgm id="{48F035DB-0FC3-4D43-8F09-7D7C59CE86E3}"/>
                                            </p:graphicEl>
                                          </p:spTgt>
                                        </p:tgtEl>
                                        <p:attrNameLst>
                                          <p:attrName>style.visibility</p:attrName>
                                        </p:attrNameLst>
                                      </p:cBhvr>
                                      <p:to>
                                        <p:strVal val="visible"/>
                                      </p:to>
                                    </p:set>
                                    <p:animEffect transition="in" filter="fade">
                                      <p:cBhvr>
                                        <p:cTn id="38" dur="500"/>
                                        <p:tgtEl>
                                          <p:spTgt spid="8">
                                            <p:graphicEl>
                                              <a:dgm id="{48F035DB-0FC3-4D43-8F09-7D7C59CE86E3}"/>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graphicEl>
                                              <a:dgm id="{C6B39DBF-AE86-45C8-99DA-2D8AE730AE26}"/>
                                            </p:graphicEl>
                                          </p:spTgt>
                                        </p:tgtEl>
                                        <p:attrNameLst>
                                          <p:attrName>style.visibility</p:attrName>
                                        </p:attrNameLst>
                                      </p:cBhvr>
                                      <p:to>
                                        <p:strVal val="visible"/>
                                      </p:to>
                                    </p:set>
                                    <p:animEffect transition="in" filter="fade">
                                      <p:cBhvr>
                                        <p:cTn id="43" dur="500"/>
                                        <p:tgtEl>
                                          <p:spTgt spid="8">
                                            <p:graphicEl>
                                              <a:dgm id="{C6B39DBF-AE86-45C8-99DA-2D8AE730AE26}"/>
                                            </p:graphic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8">
                                            <p:graphicEl>
                                              <a:dgm id="{826CBDAD-0F1C-4AE6-B9B4-651F9D6E0023}"/>
                                            </p:graphicEl>
                                          </p:spTgt>
                                        </p:tgtEl>
                                        <p:attrNameLst>
                                          <p:attrName>style.visibility</p:attrName>
                                        </p:attrNameLst>
                                      </p:cBhvr>
                                      <p:to>
                                        <p:strVal val="visible"/>
                                      </p:to>
                                    </p:set>
                                    <p:animEffect transition="in" filter="fade">
                                      <p:cBhvr>
                                        <p:cTn id="53" dur="500"/>
                                        <p:tgtEl>
                                          <p:spTgt spid="8">
                                            <p:graphicEl>
                                              <a:dgm id="{826CBDAD-0F1C-4AE6-B9B4-651F9D6E0023}"/>
                                            </p:graphic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8">
                                            <p:graphicEl>
                                              <a:dgm id="{AA2D0627-E81E-4DAB-89CA-47A844E9C800}"/>
                                            </p:graphicEl>
                                          </p:spTgt>
                                        </p:tgtEl>
                                        <p:attrNameLst>
                                          <p:attrName>style.visibility</p:attrName>
                                        </p:attrNameLst>
                                      </p:cBhvr>
                                      <p:to>
                                        <p:strVal val="visible"/>
                                      </p:to>
                                    </p:set>
                                    <p:animEffect transition="in" filter="fade">
                                      <p:cBhvr>
                                        <p:cTn id="58" dur="500"/>
                                        <p:tgtEl>
                                          <p:spTgt spid="8">
                                            <p:graphicEl>
                                              <a:dgm id="{AA2D0627-E81E-4DAB-89CA-47A844E9C80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5" grpId="0" animBg="1"/>
      <p:bldP spid="9" grpId="0" animBg="1"/>
      <p:bldP spid="10" grpId="0" animBg="1"/>
      <p:bldP spid="7" grpId="0"/>
      <p:bldP spid="12" grpId="0"/>
      <p:bldP spid="13" grpId="0"/>
      <p:bldGraphic spid="8" grpId="0" uiExpand="1">
        <p:bldSub>
          <a:bldDgm bld="one"/>
        </p:bldSub>
      </p:bldGraphic>
      <p:bldP spid="11" grpId="0"/>
      <p:bldP spid="1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2BA34-FD87-4EE6-8BC0-ED9B9AA5E0DD}"/>
              </a:ext>
            </a:extLst>
          </p:cNvPr>
          <p:cNvSpPr>
            <a:spLocks noGrp="1"/>
          </p:cNvSpPr>
          <p:nvPr>
            <p:ph type="title"/>
          </p:nvPr>
        </p:nvSpPr>
        <p:spPr/>
        <p:txBody>
          <a:bodyPr/>
          <a:lstStyle/>
          <a:p>
            <a:r>
              <a:rPr lang="en-US" dirty="0"/>
              <a:t>Proposed Strategies </a:t>
            </a:r>
            <a:endParaRPr lang="fr-FR" dirty="0"/>
          </a:p>
        </p:txBody>
      </p:sp>
      <p:sp>
        <p:nvSpPr>
          <p:cNvPr id="4" name="Slide Number Placeholder 3">
            <a:extLst>
              <a:ext uri="{FF2B5EF4-FFF2-40B4-BE49-F238E27FC236}">
                <a16:creationId xmlns:a16="http://schemas.microsoft.com/office/drawing/2014/main" id="{C2D44D42-E593-4618-8135-009B5CC586CF}"/>
              </a:ext>
            </a:extLst>
          </p:cNvPr>
          <p:cNvSpPr>
            <a:spLocks noGrp="1"/>
          </p:cNvSpPr>
          <p:nvPr>
            <p:ph type="sldNum" sz="quarter" idx="12"/>
          </p:nvPr>
        </p:nvSpPr>
        <p:spPr/>
        <p:txBody>
          <a:bodyPr/>
          <a:lstStyle/>
          <a:p>
            <a:fld id="{E31375A4-56A4-47D6-9801-1991572033F7}" type="slidenum">
              <a:rPr lang="en-US" smtClean="0"/>
              <a:t>40</a:t>
            </a:fld>
            <a:endParaRPr lang="en-US"/>
          </a:p>
        </p:txBody>
      </p:sp>
      <p:sp>
        <p:nvSpPr>
          <p:cNvPr id="10" name="Rectangle 9">
            <a:extLst>
              <a:ext uri="{FF2B5EF4-FFF2-40B4-BE49-F238E27FC236}">
                <a16:creationId xmlns:a16="http://schemas.microsoft.com/office/drawing/2014/main" id="{138C3496-70BA-4098-A634-AEBD9BA4ECE2}"/>
              </a:ext>
            </a:extLst>
          </p:cNvPr>
          <p:cNvSpPr/>
          <p:nvPr/>
        </p:nvSpPr>
        <p:spPr>
          <a:xfrm>
            <a:off x="2027382" y="1050013"/>
            <a:ext cx="8137235" cy="523220"/>
          </a:xfrm>
          <a:prstGeom prst="rect">
            <a:avLst/>
          </a:prstGeom>
          <a:solidFill>
            <a:schemeClr val="accent1">
              <a:lumMod val="40000"/>
              <a:lumOff val="60000"/>
            </a:schemeClr>
          </a:solidFill>
        </p:spPr>
        <p:txBody>
          <a:bodyPr wrap="square">
            <a:spAutoFit/>
          </a:bodyPr>
          <a:lstStyle/>
          <a:p>
            <a:pPr algn="ctr"/>
            <a:r>
              <a:rPr lang="en-US" sz="2800" b="1" dirty="0">
                <a:solidFill>
                  <a:schemeClr val="tx2"/>
                </a:solidFill>
                <a:latin typeface="Franklin Gothic Book" panose="020B0503020102020204" pitchFamily="34" charset="0"/>
              </a:rPr>
              <a:t>Increasing ETS and assumed constant fuel cost</a:t>
            </a:r>
            <a:endParaRPr lang="fr-FR" sz="2800" b="1" dirty="0">
              <a:solidFill>
                <a:schemeClr val="tx2"/>
              </a:solidFill>
              <a:latin typeface="Franklin Gothic Book" panose="020B0503020102020204" pitchFamily="34" charset="0"/>
            </a:endParaRPr>
          </a:p>
        </p:txBody>
      </p:sp>
      <p:sp>
        <p:nvSpPr>
          <p:cNvPr id="13" name="Rectangle: Rounded Corners 12">
            <a:extLst>
              <a:ext uri="{FF2B5EF4-FFF2-40B4-BE49-F238E27FC236}">
                <a16:creationId xmlns:a16="http://schemas.microsoft.com/office/drawing/2014/main" id="{016BE308-A331-42BA-990B-2910417E2DA6}"/>
              </a:ext>
            </a:extLst>
          </p:cNvPr>
          <p:cNvSpPr/>
          <p:nvPr/>
        </p:nvSpPr>
        <p:spPr>
          <a:xfrm>
            <a:off x="609601" y="2318328"/>
            <a:ext cx="5486399" cy="3001818"/>
          </a:xfrm>
          <a:prstGeom prst="roundRect">
            <a:avLst>
              <a:gd name="adj" fmla="val 8075"/>
            </a:avLst>
          </a:prstGeom>
          <a:solidFill>
            <a:schemeClr val="tx1">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fontAlgn="ctr">
              <a:buFont typeface="+mj-lt"/>
              <a:buAutoNum type="alphaUcPeriod"/>
            </a:pPr>
            <a:r>
              <a:rPr lang="en-US" sz="2000" dirty="0">
                <a:latin typeface="Franklin Gothic Book" panose="020B0503020102020204" pitchFamily="34" charset="0"/>
              </a:rPr>
              <a:t>Shut down coal</a:t>
            </a:r>
            <a:endParaRPr lang="fr-FR" sz="2000" dirty="0">
              <a:latin typeface="Franklin Gothic Book" panose="020B0503020102020204" pitchFamily="34" charset="0"/>
            </a:endParaRPr>
          </a:p>
          <a:p>
            <a:pPr marL="457200" indent="-457200" algn="just" fontAlgn="ctr">
              <a:buAutoNum type="alphaUcPeriod"/>
            </a:pPr>
            <a:endParaRPr lang="en-US" sz="2000" dirty="0">
              <a:latin typeface="Franklin Gothic Book" panose="020B0503020102020204" pitchFamily="34" charset="0"/>
            </a:endParaRPr>
          </a:p>
          <a:p>
            <a:pPr marL="457200" indent="-457200" algn="just" fontAlgn="ctr">
              <a:buFont typeface="+mj-lt"/>
              <a:buAutoNum type="alphaUcPeriod"/>
            </a:pPr>
            <a:r>
              <a:rPr lang="en-US" sz="2000" dirty="0">
                <a:latin typeface="Franklin Gothic Book" panose="020B0503020102020204" pitchFamily="34" charset="0"/>
              </a:rPr>
              <a:t>Clean coal technology: reasoning (CCGT is going to benefit from higher ETS, thus coal becomes more vulnerable to higher ETS)</a:t>
            </a:r>
            <a:endParaRPr lang="fr-FR" sz="2000" dirty="0">
              <a:latin typeface="Franklin Gothic Book" panose="020B0503020102020204" pitchFamily="34" charset="0"/>
            </a:endParaRPr>
          </a:p>
          <a:p>
            <a:pPr marL="457200" indent="-457200" algn="just" fontAlgn="ctr">
              <a:buAutoNum type="alphaUcPeriod"/>
            </a:pPr>
            <a:endParaRPr lang="en-US" sz="2000" dirty="0">
              <a:latin typeface="Franklin Gothic Book" panose="020B0503020102020204" pitchFamily="34" charset="0"/>
            </a:endParaRPr>
          </a:p>
          <a:p>
            <a:pPr marL="457200" indent="-457200" algn="just" fontAlgn="ctr">
              <a:buFont typeface="+mj-lt"/>
              <a:buAutoNum type="alphaUcPeriod"/>
            </a:pPr>
            <a:r>
              <a:rPr lang="en-US" sz="2000" dirty="0">
                <a:latin typeface="Franklin Gothic Book" panose="020B0503020102020204" pitchFamily="34" charset="0"/>
              </a:rPr>
              <a:t>Convert into biomass plant, like the trend in UK</a:t>
            </a:r>
            <a:endParaRPr lang="fr-FR" sz="2000" dirty="0">
              <a:latin typeface="Franklin Gothic Book" panose="020B0503020102020204" pitchFamily="34" charset="0"/>
            </a:endParaRPr>
          </a:p>
        </p:txBody>
      </p:sp>
      <p:pic>
        <p:nvPicPr>
          <p:cNvPr id="1026" name="Picture 2" descr="Gambar terkait">
            <a:extLst>
              <a:ext uri="{FF2B5EF4-FFF2-40B4-BE49-F238E27FC236}">
                <a16:creationId xmlns:a16="http://schemas.microsoft.com/office/drawing/2014/main" id="{9A69F435-8EA9-46A9-AB2E-55370F2A72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982" y="2245647"/>
            <a:ext cx="4546795" cy="2657349"/>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30C12210-8378-4820-BC05-DCD3C00FDD29}"/>
              </a:ext>
            </a:extLst>
          </p:cNvPr>
          <p:cNvSpPr/>
          <p:nvPr/>
        </p:nvSpPr>
        <p:spPr>
          <a:xfrm>
            <a:off x="6580025" y="5135525"/>
            <a:ext cx="4772711" cy="646331"/>
          </a:xfrm>
          <a:prstGeom prst="rect">
            <a:avLst/>
          </a:prstGeom>
        </p:spPr>
        <p:txBody>
          <a:bodyPr wrap="square">
            <a:spAutoFit/>
          </a:bodyPr>
          <a:lstStyle/>
          <a:p>
            <a:pPr algn="ctr"/>
            <a:r>
              <a:rPr lang="en-US" b="1" dirty="0">
                <a:solidFill>
                  <a:srgbClr val="000000"/>
                </a:solidFill>
                <a:latin typeface="Franklin Gothic Book" panose="020B0503020102020204" pitchFamily="34" charset="0"/>
              </a:rPr>
              <a:t>Houghton wins contract at UK coal-to-biomass conversion at Lynemouth power station (2017)</a:t>
            </a:r>
            <a:endParaRPr lang="en-US" b="1" i="0" dirty="0">
              <a:solidFill>
                <a:srgbClr val="000000"/>
              </a:solidFill>
              <a:effectLst/>
              <a:latin typeface="Franklin Gothic Book" panose="020B0503020102020204" pitchFamily="34" charset="0"/>
            </a:endParaRPr>
          </a:p>
        </p:txBody>
      </p:sp>
      <p:sp>
        <p:nvSpPr>
          <p:cNvPr id="8" name="Rectangle 7">
            <a:extLst>
              <a:ext uri="{FF2B5EF4-FFF2-40B4-BE49-F238E27FC236}">
                <a16:creationId xmlns:a16="http://schemas.microsoft.com/office/drawing/2014/main" id="{DED84189-D752-40A1-A013-57A3C21FEC74}"/>
              </a:ext>
            </a:extLst>
          </p:cNvPr>
          <p:cNvSpPr/>
          <p:nvPr/>
        </p:nvSpPr>
        <p:spPr>
          <a:xfrm>
            <a:off x="535710" y="6425748"/>
            <a:ext cx="4732770" cy="369332"/>
          </a:xfrm>
          <a:prstGeom prst="rect">
            <a:avLst/>
          </a:prstGeom>
        </p:spPr>
        <p:txBody>
          <a:bodyPr wrap="none">
            <a:spAutoFit/>
          </a:bodyPr>
          <a:lstStyle/>
          <a:p>
            <a:r>
              <a:rPr lang="fr-FR" i="1" dirty="0">
                <a:solidFill>
                  <a:schemeClr val="bg2">
                    <a:lumMod val="50000"/>
                  </a:schemeClr>
                </a:solidFill>
                <a:latin typeface="Franklin Gothic Book" panose="020B0503020102020204" pitchFamily="34" charset="0"/>
              </a:rPr>
              <a:t>Source: Power Engineering International, 2017</a:t>
            </a:r>
          </a:p>
        </p:txBody>
      </p:sp>
    </p:spTree>
    <p:extLst>
      <p:ext uri="{BB962C8B-B14F-4D97-AF65-F5344CB8AC3E}">
        <p14:creationId xmlns:p14="http://schemas.microsoft.com/office/powerpoint/2010/main" val="23202253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A5E8EF-3AD1-4E1F-970C-191BF6902659}"/>
              </a:ext>
            </a:extLst>
          </p:cNvPr>
          <p:cNvSpPr>
            <a:spLocks noGrp="1"/>
          </p:cNvSpPr>
          <p:nvPr>
            <p:ph type="title"/>
          </p:nvPr>
        </p:nvSpPr>
        <p:spPr/>
        <p:txBody>
          <a:bodyPr>
            <a:normAutofit/>
          </a:bodyPr>
          <a:lstStyle/>
          <a:p>
            <a:pPr algn="l">
              <a:lnSpc>
                <a:spcPct val="100000"/>
              </a:lnSpc>
              <a:spcBef>
                <a:spcPts val="0"/>
              </a:spcBef>
            </a:pPr>
            <a:r>
              <a:rPr lang="en-US" dirty="0"/>
              <a:t>CPF in the EU (Germany) - *low probability</a:t>
            </a:r>
            <a:endParaRPr lang="es-ES" dirty="0">
              <a:solidFill>
                <a:schemeClr val="tx1"/>
              </a:solidFill>
            </a:endParaRPr>
          </a:p>
        </p:txBody>
      </p:sp>
      <p:sp>
        <p:nvSpPr>
          <p:cNvPr id="3" name="Marcador de contenido 2">
            <a:extLst>
              <a:ext uri="{FF2B5EF4-FFF2-40B4-BE49-F238E27FC236}">
                <a16:creationId xmlns:a16="http://schemas.microsoft.com/office/drawing/2014/main" id="{8A966495-843B-46C9-910F-872A04E1A8F8}"/>
              </a:ext>
            </a:extLst>
          </p:cNvPr>
          <p:cNvSpPr>
            <a:spLocks noGrp="1"/>
          </p:cNvSpPr>
          <p:nvPr>
            <p:ph idx="1"/>
          </p:nvPr>
        </p:nvSpPr>
        <p:spPr>
          <a:xfrm>
            <a:off x="607806" y="1145384"/>
            <a:ext cx="11085429" cy="1525847"/>
          </a:xfrm>
        </p:spPr>
        <p:txBody>
          <a:bodyPr vert="horz" lIns="91440" tIns="45720" rIns="91440" bIns="45720" rtlCol="0" anchor="t">
            <a:normAutofit/>
          </a:bodyPr>
          <a:lstStyle/>
          <a:p>
            <a:pPr marL="457200" indent="-457200">
              <a:buFont typeface="+mj-lt"/>
              <a:buAutoNum type="arabicPeriod"/>
            </a:pPr>
            <a:r>
              <a:rPr lang="es-ES" dirty="0" err="1"/>
              <a:t>The</a:t>
            </a:r>
            <a:r>
              <a:rPr lang="es-ES" dirty="0"/>
              <a:t> </a:t>
            </a:r>
            <a:r>
              <a:rPr lang="es-ES" dirty="0" err="1"/>
              <a:t>introduction</a:t>
            </a:r>
            <a:r>
              <a:rPr lang="es-ES" dirty="0"/>
              <a:t> </a:t>
            </a:r>
            <a:r>
              <a:rPr lang="es-ES" dirty="0" err="1"/>
              <a:t>of</a:t>
            </a:r>
            <a:r>
              <a:rPr lang="es-ES" dirty="0"/>
              <a:t> CPF </a:t>
            </a:r>
            <a:r>
              <a:rPr lang="es-ES" dirty="0" err="1"/>
              <a:t>is</a:t>
            </a:r>
            <a:r>
              <a:rPr lang="es-ES" dirty="0"/>
              <a:t> done in a short </a:t>
            </a:r>
            <a:r>
              <a:rPr lang="es-ES" dirty="0" err="1"/>
              <a:t>period</a:t>
            </a:r>
            <a:r>
              <a:rPr lang="es-ES" dirty="0"/>
              <a:t> </a:t>
            </a:r>
            <a:r>
              <a:rPr lang="es-ES" dirty="0" err="1"/>
              <a:t>of</a:t>
            </a:r>
            <a:r>
              <a:rPr lang="es-ES" dirty="0"/>
              <a:t> time</a:t>
            </a:r>
          </a:p>
          <a:p>
            <a:pPr marL="457200" indent="-457200">
              <a:buFont typeface="+mj-lt"/>
              <a:buAutoNum type="arabicPeriod"/>
            </a:pPr>
            <a:r>
              <a:rPr lang="es-ES" dirty="0" err="1"/>
              <a:t>The</a:t>
            </a:r>
            <a:r>
              <a:rPr lang="es-ES" dirty="0"/>
              <a:t> </a:t>
            </a:r>
            <a:r>
              <a:rPr lang="es-ES" dirty="0" err="1"/>
              <a:t>introduction</a:t>
            </a:r>
            <a:r>
              <a:rPr lang="es-ES" dirty="0"/>
              <a:t> </a:t>
            </a:r>
            <a:r>
              <a:rPr lang="es-ES" dirty="0" err="1"/>
              <a:t>of</a:t>
            </a:r>
            <a:r>
              <a:rPr lang="es-ES" dirty="0"/>
              <a:t> CPF </a:t>
            </a:r>
            <a:r>
              <a:rPr lang="es-ES" dirty="0" err="1"/>
              <a:t>is</a:t>
            </a:r>
            <a:r>
              <a:rPr lang="es-ES" dirty="0"/>
              <a:t> done </a:t>
            </a:r>
            <a:r>
              <a:rPr lang="es-ES" dirty="0" err="1"/>
              <a:t>gradually</a:t>
            </a:r>
            <a:r>
              <a:rPr lang="es-ES" dirty="0"/>
              <a:t>, </a:t>
            </a:r>
            <a:r>
              <a:rPr lang="es-ES" dirty="0" err="1"/>
              <a:t>it</a:t>
            </a:r>
            <a:r>
              <a:rPr lang="es-ES" dirty="0"/>
              <a:t> </a:t>
            </a:r>
            <a:r>
              <a:rPr lang="es-ES" dirty="0" err="1"/>
              <a:t>would</a:t>
            </a:r>
            <a:r>
              <a:rPr lang="es-ES" dirty="0"/>
              <a:t> </a:t>
            </a:r>
            <a:r>
              <a:rPr lang="es-ES" dirty="0" err="1"/>
              <a:t>allow</a:t>
            </a:r>
            <a:r>
              <a:rPr lang="es-ES" dirty="0"/>
              <a:t> </a:t>
            </a:r>
            <a:r>
              <a:rPr lang="es-ES" dirty="0" err="1"/>
              <a:t>to</a:t>
            </a:r>
            <a:r>
              <a:rPr lang="es-ES" dirty="0"/>
              <a:t> do a </a:t>
            </a:r>
            <a:r>
              <a:rPr lang="es-ES" dirty="0" err="1"/>
              <a:t>project</a:t>
            </a:r>
            <a:r>
              <a:rPr lang="es-ES" dirty="0"/>
              <a:t> </a:t>
            </a:r>
            <a:r>
              <a:rPr lang="es-ES" dirty="0" err="1"/>
              <a:t>study</a:t>
            </a:r>
            <a:r>
              <a:rPr lang="es-ES" dirty="0"/>
              <a:t> </a:t>
            </a:r>
            <a:r>
              <a:rPr lang="es-ES" dirty="0" err="1"/>
              <a:t>to</a:t>
            </a:r>
            <a:r>
              <a:rPr lang="es-ES" dirty="0"/>
              <a:t> decide</a:t>
            </a:r>
          </a:p>
        </p:txBody>
      </p:sp>
      <p:sp>
        <p:nvSpPr>
          <p:cNvPr id="4" name="Marcador de número de diapositiva 3">
            <a:extLst>
              <a:ext uri="{FF2B5EF4-FFF2-40B4-BE49-F238E27FC236}">
                <a16:creationId xmlns:a16="http://schemas.microsoft.com/office/drawing/2014/main" id="{A2DB052E-31DC-45DE-A7C6-A1FABC67B9F5}"/>
              </a:ext>
            </a:extLst>
          </p:cNvPr>
          <p:cNvSpPr>
            <a:spLocks noGrp="1"/>
          </p:cNvSpPr>
          <p:nvPr>
            <p:ph type="sldNum" sz="quarter" idx="12"/>
          </p:nvPr>
        </p:nvSpPr>
        <p:spPr/>
        <p:txBody>
          <a:bodyPr/>
          <a:lstStyle/>
          <a:p>
            <a:fld id="{E31375A4-56A4-47D6-9801-1991572033F7}" type="slidenum">
              <a:rPr lang="en-US" smtClean="0"/>
              <a:t>41</a:t>
            </a:fld>
            <a:endParaRPr lang="en-US"/>
          </a:p>
        </p:txBody>
      </p:sp>
      <p:sp>
        <p:nvSpPr>
          <p:cNvPr id="6" name="Rectangle 10">
            <a:extLst>
              <a:ext uri="{FF2B5EF4-FFF2-40B4-BE49-F238E27FC236}">
                <a16:creationId xmlns:a16="http://schemas.microsoft.com/office/drawing/2014/main" id="{249A34AA-3E87-4008-91CB-D6326F091F88}"/>
              </a:ext>
            </a:extLst>
          </p:cNvPr>
          <p:cNvSpPr/>
          <p:nvPr/>
        </p:nvSpPr>
        <p:spPr>
          <a:xfrm>
            <a:off x="7518406" y="1224816"/>
            <a:ext cx="4063993" cy="461665"/>
          </a:xfrm>
          <a:prstGeom prst="rect">
            <a:avLst/>
          </a:prstGeom>
        </p:spPr>
        <p:txBody>
          <a:bodyPr wrap="square"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2400" b="1" dirty="0">
              <a:solidFill>
                <a:schemeClr val="tx2"/>
              </a:solidFill>
              <a:latin typeface="Franklin Gothic Book" panose="020B0503020102020204" pitchFamily="34" charset="0"/>
            </a:endParaRPr>
          </a:p>
        </p:txBody>
      </p:sp>
      <p:graphicFrame>
        <p:nvGraphicFramePr>
          <p:cNvPr id="8" name="Diagram 7">
            <a:extLst>
              <a:ext uri="{FF2B5EF4-FFF2-40B4-BE49-F238E27FC236}">
                <a16:creationId xmlns:a16="http://schemas.microsoft.com/office/drawing/2014/main" id="{1DA51605-D257-4595-8555-2A9A014B4711}"/>
              </a:ext>
            </a:extLst>
          </p:cNvPr>
          <p:cNvGraphicFramePr/>
          <p:nvPr>
            <p:extLst>
              <p:ext uri="{D42A27DB-BD31-4B8C-83A1-F6EECF244321}">
                <p14:modId xmlns:p14="http://schemas.microsoft.com/office/powerpoint/2010/main" val="599005764"/>
              </p:ext>
            </p:extLst>
          </p:nvPr>
        </p:nvGraphicFramePr>
        <p:xfrm>
          <a:off x="235027" y="2418513"/>
          <a:ext cx="6332027" cy="35365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50" name="Picture 2" descr="Hasil gambar untuk phasing out coal uk">
            <a:extLst>
              <a:ext uri="{FF2B5EF4-FFF2-40B4-BE49-F238E27FC236}">
                <a16:creationId xmlns:a16="http://schemas.microsoft.com/office/drawing/2014/main" id="{0FE38EBC-69F3-402C-853B-44BAEDBB0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9833" y="2608169"/>
            <a:ext cx="4535421" cy="30250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Rectangle 9">
            <a:extLst>
              <a:ext uri="{FF2B5EF4-FFF2-40B4-BE49-F238E27FC236}">
                <a16:creationId xmlns:a16="http://schemas.microsoft.com/office/drawing/2014/main" id="{DA5E65D2-561F-4886-B30A-F1E2662E1CF3}"/>
              </a:ext>
            </a:extLst>
          </p:cNvPr>
          <p:cNvSpPr/>
          <p:nvPr/>
        </p:nvSpPr>
        <p:spPr>
          <a:xfrm>
            <a:off x="535710" y="6425748"/>
            <a:ext cx="2484847" cy="369332"/>
          </a:xfrm>
          <a:prstGeom prst="rect">
            <a:avLst/>
          </a:prstGeom>
        </p:spPr>
        <p:txBody>
          <a:bodyPr wrap="none">
            <a:spAutoFit/>
          </a:bodyPr>
          <a:lstStyle/>
          <a:p>
            <a:r>
              <a:rPr lang="fr-FR" i="1" dirty="0">
                <a:solidFill>
                  <a:schemeClr val="bg2">
                    <a:lumMod val="50000"/>
                  </a:schemeClr>
                </a:solidFill>
                <a:latin typeface="Franklin Gothic Book" panose="020B0503020102020204" pitchFamily="34" charset="0"/>
              </a:rPr>
              <a:t>Source: </a:t>
            </a:r>
            <a:r>
              <a:rPr lang="fr-FR" i="1" dirty="0" err="1">
                <a:solidFill>
                  <a:schemeClr val="bg2">
                    <a:lumMod val="50000"/>
                  </a:schemeClr>
                </a:solidFill>
                <a:latin typeface="Franklin Gothic Book" panose="020B0503020102020204" pitchFamily="34" charset="0"/>
              </a:rPr>
              <a:t>Sandbag</a:t>
            </a:r>
            <a:r>
              <a:rPr lang="fr-FR" i="1" dirty="0">
                <a:solidFill>
                  <a:schemeClr val="bg2">
                    <a:lumMod val="50000"/>
                  </a:schemeClr>
                </a:solidFill>
                <a:latin typeface="Franklin Gothic Book" panose="020B0503020102020204" pitchFamily="34" charset="0"/>
              </a:rPr>
              <a:t>, 2016</a:t>
            </a:r>
          </a:p>
        </p:txBody>
      </p:sp>
    </p:spTree>
    <p:extLst>
      <p:ext uri="{BB962C8B-B14F-4D97-AF65-F5344CB8AC3E}">
        <p14:creationId xmlns:p14="http://schemas.microsoft.com/office/powerpoint/2010/main" val="840564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unset over a city&#10;&#10;Description generated with high confidence">
            <a:extLst>
              <a:ext uri="{FF2B5EF4-FFF2-40B4-BE49-F238E27FC236}">
                <a16:creationId xmlns:a16="http://schemas.microsoft.com/office/drawing/2014/main" id="{15BC7C53-2311-4611-91A6-4DF191AEFEB5}"/>
              </a:ext>
            </a:extLst>
          </p:cNvPr>
          <p:cNvPicPr>
            <a:picLocks noChangeAspect="1"/>
          </p:cNvPicPr>
          <p:nvPr/>
        </p:nvPicPr>
        <p:blipFill rotWithShape="1">
          <a:blip r:embed="rId3">
            <a:alphaModFix amt="50000"/>
            <a:extLst/>
          </a:blip>
          <a:srcRect l="7163" r="836" b="-1"/>
          <a:stretch/>
        </p:blipFill>
        <p:spPr>
          <a:xfrm>
            <a:off x="0" y="1"/>
            <a:ext cx="12191980" cy="6857999"/>
          </a:xfrm>
          <a:prstGeom prst="rect">
            <a:avLst/>
          </a:prstGeom>
        </p:spPr>
      </p:pic>
      <p:sp>
        <p:nvSpPr>
          <p:cNvPr id="2" name="Title 1">
            <a:extLst>
              <a:ext uri="{FF2B5EF4-FFF2-40B4-BE49-F238E27FC236}">
                <a16:creationId xmlns:a16="http://schemas.microsoft.com/office/drawing/2014/main" id="{DA3F25F4-A7F0-454D-BF65-9A53D13C7F64}"/>
              </a:ext>
            </a:extLst>
          </p:cNvPr>
          <p:cNvSpPr>
            <a:spLocks noGrp="1"/>
          </p:cNvSpPr>
          <p:nvPr>
            <p:ph type="ctrTitle"/>
          </p:nvPr>
        </p:nvSpPr>
        <p:spPr>
          <a:xfrm>
            <a:off x="1524000" y="3898236"/>
            <a:ext cx="9144000" cy="1145309"/>
          </a:xfrm>
        </p:spPr>
        <p:txBody>
          <a:bodyPr>
            <a:normAutofit/>
          </a:bodyPr>
          <a:lstStyle/>
          <a:p>
            <a:r>
              <a:rPr lang="en-US" sz="7200" dirty="0">
                <a:solidFill>
                  <a:srgbClr val="FFFFFF"/>
                </a:solidFill>
                <a:latin typeface="Franklin Gothic Medium" panose="020B0603020102020204" pitchFamily="34" charset="0"/>
              </a:rPr>
              <a:t>Thank You</a:t>
            </a:r>
            <a:endParaRPr lang="fr-FR" sz="7200" dirty="0">
              <a:solidFill>
                <a:srgbClr val="FFFFFF"/>
              </a:solidFill>
              <a:latin typeface="Franklin Gothic Medium" panose="020B0603020102020204" pitchFamily="34" charset="0"/>
            </a:endParaRPr>
          </a:p>
        </p:txBody>
      </p:sp>
      <p:sp>
        <p:nvSpPr>
          <p:cNvPr id="3" name="Subtitle 2">
            <a:extLst>
              <a:ext uri="{FF2B5EF4-FFF2-40B4-BE49-F238E27FC236}">
                <a16:creationId xmlns:a16="http://schemas.microsoft.com/office/drawing/2014/main" id="{4218DD98-95B6-4395-B951-3D5DE2DFBF02}"/>
              </a:ext>
            </a:extLst>
          </p:cNvPr>
          <p:cNvSpPr>
            <a:spLocks noGrp="1"/>
          </p:cNvSpPr>
          <p:nvPr>
            <p:ph type="subTitle" idx="1"/>
          </p:nvPr>
        </p:nvSpPr>
        <p:spPr>
          <a:xfrm>
            <a:off x="1524000" y="5047727"/>
            <a:ext cx="9144000" cy="1145309"/>
          </a:xfrm>
        </p:spPr>
        <p:txBody>
          <a:bodyPr>
            <a:normAutofit/>
          </a:bodyPr>
          <a:lstStyle/>
          <a:p>
            <a:r>
              <a:rPr lang="en-US" sz="4000" dirty="0">
                <a:solidFill>
                  <a:srgbClr val="FFFFFF"/>
                </a:solidFill>
                <a:latin typeface="Franklin Gothic Medium" panose="020B0603020102020204" pitchFamily="34" charset="0"/>
              </a:rPr>
              <a:t>Q&amp;A Session</a:t>
            </a:r>
            <a:endParaRPr lang="fr-FR" sz="4000" dirty="0">
              <a:solidFill>
                <a:srgbClr val="FFFFFF"/>
              </a:solidFill>
              <a:latin typeface="Franklin Gothic Medium" panose="020B0603020102020204" pitchFamily="34" charset="0"/>
            </a:endParaRPr>
          </a:p>
        </p:txBody>
      </p:sp>
      <p:sp>
        <p:nvSpPr>
          <p:cNvPr id="6" name="Title 1">
            <a:extLst>
              <a:ext uri="{FF2B5EF4-FFF2-40B4-BE49-F238E27FC236}">
                <a16:creationId xmlns:a16="http://schemas.microsoft.com/office/drawing/2014/main" id="{19EDAD2F-89B1-45B8-B0D3-0AD45D1B3A43}"/>
              </a:ext>
            </a:extLst>
          </p:cNvPr>
          <p:cNvSpPr txBox="1">
            <a:spLocks/>
          </p:cNvSpPr>
          <p:nvPr/>
        </p:nvSpPr>
        <p:spPr>
          <a:xfrm>
            <a:off x="3546763" y="1614891"/>
            <a:ext cx="6248989" cy="745925"/>
          </a:xfrm>
          <a:prstGeom prst="rect">
            <a:avLst/>
          </a:prstGeom>
          <a:solidFill>
            <a:schemeClr val="tx1">
              <a:alpha val="35000"/>
            </a:schemeClr>
          </a:solidFill>
        </p:spPr>
        <p:txBody>
          <a:bodyPr vert="horz" lIns="91440" tIns="45720" rIns="91440" bIns="45720" rtlCol="0" anchor="ctr">
            <a:normAutofit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4800" dirty="0">
                <a:solidFill>
                  <a:schemeClr val="bg1"/>
                </a:solidFill>
                <a:latin typeface="Franklin Gothic Book" panose="020B0503020102020204" pitchFamily="34" charset="0"/>
              </a:rPr>
              <a:t>“There is no planet B.</a:t>
            </a:r>
            <a:r>
              <a:rPr lang="en-US" sz="4800" dirty="0">
                <a:solidFill>
                  <a:schemeClr val="bg1"/>
                </a:solidFill>
                <a:latin typeface="Franklin Gothic Medium" panose="020B0603020102020204" pitchFamily="34" charset="0"/>
              </a:rPr>
              <a:t>”</a:t>
            </a:r>
            <a:endParaRPr lang="fr-FR" sz="4800" dirty="0">
              <a:solidFill>
                <a:schemeClr val="bg1"/>
              </a:solidFill>
              <a:latin typeface="Franklin Gothic Medium" panose="020B0603020102020204" pitchFamily="34" charset="0"/>
            </a:endParaRPr>
          </a:p>
        </p:txBody>
      </p:sp>
      <p:sp>
        <p:nvSpPr>
          <p:cNvPr id="4" name="Rectangle 3">
            <a:extLst>
              <a:ext uri="{FF2B5EF4-FFF2-40B4-BE49-F238E27FC236}">
                <a16:creationId xmlns:a16="http://schemas.microsoft.com/office/drawing/2014/main" id="{B8485818-04E0-4F7A-895F-5C72E487953E}"/>
              </a:ext>
            </a:extLst>
          </p:cNvPr>
          <p:cNvSpPr/>
          <p:nvPr/>
        </p:nvSpPr>
        <p:spPr>
          <a:xfrm>
            <a:off x="5175320" y="2360816"/>
            <a:ext cx="4620432" cy="400110"/>
          </a:xfrm>
          <a:prstGeom prst="rect">
            <a:avLst/>
          </a:prstGeom>
          <a:solidFill>
            <a:schemeClr val="accent2">
              <a:lumMod val="75000"/>
              <a:alpha val="62000"/>
            </a:schemeClr>
          </a:solidFill>
        </p:spPr>
        <p:txBody>
          <a:bodyPr wrap="none">
            <a:spAutoFit/>
          </a:bodyPr>
          <a:lstStyle/>
          <a:p>
            <a:r>
              <a:rPr lang="en-US" sz="2000" dirty="0">
                <a:latin typeface="Franklin Gothic Book" panose="020B0503020102020204" pitchFamily="34" charset="0"/>
              </a:rPr>
              <a:t>United Nations Sustainable Development</a:t>
            </a:r>
            <a:endParaRPr lang="fr-FR" sz="2000" dirty="0">
              <a:latin typeface="Franklin Gothic Book" panose="020B0503020102020204" pitchFamily="34" charset="0"/>
            </a:endParaRPr>
          </a:p>
        </p:txBody>
      </p:sp>
      <p:sp>
        <p:nvSpPr>
          <p:cNvPr id="8" name="Rectangle 7">
            <a:extLst>
              <a:ext uri="{FF2B5EF4-FFF2-40B4-BE49-F238E27FC236}">
                <a16:creationId xmlns:a16="http://schemas.microsoft.com/office/drawing/2014/main" id="{4B0040C3-F72D-4633-AB8A-CE1A4CF995B1}"/>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49181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E9DEF-2A88-4744-87B4-7F1779580E13}"/>
              </a:ext>
            </a:extLst>
          </p:cNvPr>
          <p:cNvSpPr>
            <a:spLocks noGrp="1"/>
          </p:cNvSpPr>
          <p:nvPr>
            <p:ph type="title"/>
          </p:nvPr>
        </p:nvSpPr>
        <p:spPr/>
        <p:txBody>
          <a:bodyPr/>
          <a:lstStyle/>
          <a:p>
            <a:r>
              <a:rPr lang="en-US" dirty="0"/>
              <a:t>Annex</a:t>
            </a:r>
            <a:endParaRPr lang="fr-FR" dirty="0"/>
          </a:p>
        </p:txBody>
      </p:sp>
      <p:sp>
        <p:nvSpPr>
          <p:cNvPr id="3" name="Text Placeholder 2">
            <a:extLst>
              <a:ext uri="{FF2B5EF4-FFF2-40B4-BE49-F238E27FC236}">
                <a16:creationId xmlns:a16="http://schemas.microsoft.com/office/drawing/2014/main" id="{1C935C9E-D146-49B8-A58F-C51B74DFFD6A}"/>
              </a:ext>
            </a:extLst>
          </p:cNvPr>
          <p:cNvSpPr>
            <a:spLocks noGrp="1"/>
          </p:cNvSpPr>
          <p:nvPr>
            <p:ph type="body" idx="1"/>
          </p:nvPr>
        </p:nvSpPr>
        <p:spPr/>
        <p:txBody>
          <a:bodyPr/>
          <a:lstStyle/>
          <a:p>
            <a:r>
              <a:rPr lang="en-US" dirty="0"/>
              <a:t>IMPORTANT DATA AND CALCULATIONS</a:t>
            </a:r>
            <a:endParaRPr lang="fr-FR" dirty="0"/>
          </a:p>
        </p:txBody>
      </p:sp>
      <p:sp>
        <p:nvSpPr>
          <p:cNvPr id="4" name="Rectangle 3">
            <a:extLst>
              <a:ext uri="{FF2B5EF4-FFF2-40B4-BE49-F238E27FC236}">
                <a16:creationId xmlns:a16="http://schemas.microsoft.com/office/drawing/2014/main" id="{7F223286-6B69-4B31-BA6D-2FC786EB752F}"/>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18" name="Picture 2" descr="Hasil gambar untuk annex symbol">
            <a:extLst>
              <a:ext uri="{FF2B5EF4-FFF2-40B4-BE49-F238E27FC236}">
                <a16:creationId xmlns:a16="http://schemas.microsoft.com/office/drawing/2014/main" id="{155012C7-C8D8-4CDF-8046-3F92EF2B0E3C}"/>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468582" y="1834482"/>
            <a:ext cx="2262909" cy="226290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B4F63A4-3470-4B97-BBFD-57A8A61EB432}"/>
              </a:ext>
            </a:extLst>
          </p:cNvPr>
          <p:cNvSpPr>
            <a:spLocks noGrp="1"/>
          </p:cNvSpPr>
          <p:nvPr>
            <p:ph type="sldNum" sz="quarter" idx="4"/>
          </p:nvPr>
        </p:nvSpPr>
        <p:spPr/>
        <p:txBody>
          <a:bodyPr/>
          <a:lstStyle/>
          <a:p>
            <a:fld id="{E31375A4-56A4-47D6-9801-1991572033F7}" type="slidenum">
              <a:rPr lang="en-US" smtClean="0"/>
              <a:pPr/>
              <a:t>43</a:t>
            </a:fld>
            <a:endParaRPr lang="en-US" dirty="0"/>
          </a:p>
        </p:txBody>
      </p:sp>
    </p:spTree>
    <p:extLst>
      <p:ext uri="{BB962C8B-B14F-4D97-AF65-F5344CB8AC3E}">
        <p14:creationId xmlns:p14="http://schemas.microsoft.com/office/powerpoint/2010/main" val="32672563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5D69E30-35A1-4949-8C20-DF0136C630F0}"/>
              </a:ext>
            </a:extLst>
          </p:cNvPr>
          <p:cNvSpPr>
            <a:spLocks noGrp="1"/>
          </p:cNvSpPr>
          <p:nvPr>
            <p:ph idx="1"/>
          </p:nvPr>
        </p:nvSpPr>
        <p:spPr>
          <a:xfrm>
            <a:off x="838200" y="318052"/>
            <a:ext cx="10515600" cy="5858911"/>
          </a:xfrm>
        </p:spPr>
        <p:txBody>
          <a:bodyPr>
            <a:normAutofit fontScale="77500" lnSpcReduction="20000"/>
          </a:bodyPr>
          <a:lstStyle/>
          <a:p>
            <a:pPr marL="0" indent="0">
              <a:buNone/>
            </a:pPr>
            <a:r>
              <a:rPr lang="en-US" sz="1600" b="1" dirty="0">
                <a:effectLst/>
              </a:rPr>
              <a:t>Germany :</a:t>
            </a:r>
            <a:r>
              <a:rPr lang="en-US" sz="1600" dirty="0">
                <a:effectLst/>
              </a:rPr>
              <a:t> </a:t>
            </a:r>
          </a:p>
          <a:p>
            <a:r>
              <a:rPr lang="en-US" sz="1600" dirty="0">
                <a:effectLst/>
              </a:rPr>
              <a:t>-CCGT generates higher short term marginal costs of generation than Coal.</a:t>
            </a:r>
          </a:p>
          <a:p>
            <a:r>
              <a:rPr lang="en-US" sz="1600" dirty="0">
                <a:effectLst/>
              </a:rPr>
              <a:t>-The % of Fuel cost in CCGT Operation expenditures is higher than the one of Coal power plant.</a:t>
            </a:r>
          </a:p>
          <a:p>
            <a:r>
              <a:rPr lang="en-US" sz="1600" dirty="0">
                <a:effectLst/>
              </a:rPr>
              <a:t>-Carbon price influences more the OPEX in Coal power plants than in Gas power plants, because Coal is more polluting than gas, it has higher emission factor.</a:t>
            </a:r>
          </a:p>
          <a:p>
            <a:r>
              <a:rPr lang="en-US" sz="1600" dirty="0">
                <a:effectLst/>
              </a:rPr>
              <a:t>-</a:t>
            </a:r>
            <a:r>
              <a:rPr lang="en-US" sz="1600" dirty="0"/>
              <a:t>Renewable installations have close to zero marginal costs, therefore they lower the entrance price and push more expensive conventional producers down the ’merit order’.</a:t>
            </a:r>
            <a:endParaRPr lang="en-US" sz="1600" dirty="0">
              <a:effectLst/>
            </a:endParaRPr>
          </a:p>
          <a:p>
            <a:r>
              <a:rPr lang="en-US" sz="1600" b="1" dirty="0"/>
              <a:t>-Gas-fired and coal power plants</a:t>
            </a:r>
            <a:r>
              <a:rPr lang="en-US" sz="1600" dirty="0"/>
              <a:t>: represent high generation costs (often owned by the large utilities or municipal utilities) and are vulnerable to being pushed out of the market as they cannot compete at the lower prices.</a:t>
            </a:r>
            <a:endParaRPr lang="en-US" sz="1600" dirty="0">
              <a:effectLst/>
            </a:endParaRPr>
          </a:p>
          <a:p>
            <a:endParaRPr lang="en-US" sz="1600" dirty="0"/>
          </a:p>
          <a:p>
            <a:pPr marL="0" indent="0">
              <a:buNone/>
            </a:pPr>
            <a:r>
              <a:rPr lang="en-US" sz="1600" b="1" dirty="0"/>
              <a:t>UK: </a:t>
            </a:r>
            <a:endParaRPr lang="en-US" sz="1600" dirty="0"/>
          </a:p>
          <a:p>
            <a:r>
              <a:rPr lang="en-US" sz="1600" dirty="0">
                <a:effectLst/>
              </a:rPr>
              <a:t>-CCGT generates lower short term marginal cost compared to Coal power plants</a:t>
            </a:r>
          </a:p>
          <a:p>
            <a:r>
              <a:rPr lang="en-US" sz="1600" dirty="0">
                <a:effectLst/>
              </a:rPr>
              <a:t>-Gas turbine power plants are more profitable than coal power plants in UK, they generate high net profit</a:t>
            </a:r>
          </a:p>
          <a:p>
            <a:r>
              <a:rPr lang="en-US" sz="1600" dirty="0">
                <a:effectLst/>
              </a:rPr>
              <a:t>-Coal capacity in the UK (200Mw) is twice the CCGT capacity (100Mw), however the net profit from coal is half the one from CCGT, this is due to the fact that Coal power plants are very polluting and that the UK holds a floor price which is not flexible , ensuring a continuous high carbon pricing mechanism ————&gt; Coal is not profitable in UK , CCGT is by far more convenient and profitable </a:t>
            </a:r>
          </a:p>
          <a:p>
            <a:r>
              <a:rPr lang="en-US" sz="1600" dirty="0">
                <a:effectLst/>
              </a:rPr>
              <a:t>-For coal power plants in UK , Co2 allowances accounts fro approximately 29% compared to CCGT in which it represents only 19%</a:t>
            </a:r>
          </a:p>
          <a:p>
            <a:r>
              <a:rPr lang="en-US" sz="1600" dirty="0">
                <a:effectLst/>
              </a:rPr>
              <a:t>-Coal is getting completely pushed away from the market by CCGT in UK </a:t>
            </a:r>
          </a:p>
          <a:p>
            <a:r>
              <a:rPr lang="en-US" sz="1600" dirty="0">
                <a:effectLst/>
              </a:rPr>
              <a:t>-This fact is confirmed by the chart of electricity resources distribution in </a:t>
            </a:r>
            <a:r>
              <a:rPr lang="en-US" sz="1600" dirty="0" err="1">
                <a:effectLst/>
              </a:rPr>
              <a:t>Uk</a:t>
            </a:r>
            <a:r>
              <a:rPr lang="en-US" sz="1600" dirty="0">
                <a:effectLst/>
              </a:rPr>
              <a:t> in which the amount of electricity production by coal has decreased from 5.9% in 2016 to 2.1% in 2017. </a:t>
            </a:r>
          </a:p>
        </p:txBody>
      </p:sp>
      <p:sp>
        <p:nvSpPr>
          <p:cNvPr id="2" name="Slide Number Placeholder 1">
            <a:extLst>
              <a:ext uri="{FF2B5EF4-FFF2-40B4-BE49-F238E27FC236}">
                <a16:creationId xmlns:a16="http://schemas.microsoft.com/office/drawing/2014/main" id="{EB30F91D-81D3-4559-ADB7-1C79D1C1B556}"/>
              </a:ext>
            </a:extLst>
          </p:cNvPr>
          <p:cNvSpPr>
            <a:spLocks noGrp="1"/>
          </p:cNvSpPr>
          <p:nvPr>
            <p:ph type="sldNum" sz="quarter" idx="12"/>
          </p:nvPr>
        </p:nvSpPr>
        <p:spPr/>
        <p:txBody>
          <a:bodyPr/>
          <a:lstStyle/>
          <a:p>
            <a:fld id="{E31375A4-56A4-47D6-9801-1991572033F7}" type="slidenum">
              <a:rPr lang="en-US" smtClean="0"/>
              <a:t>44</a:t>
            </a:fld>
            <a:endParaRPr lang="en-US"/>
          </a:p>
        </p:txBody>
      </p:sp>
    </p:spTree>
    <p:extLst>
      <p:ext uri="{BB962C8B-B14F-4D97-AF65-F5344CB8AC3E}">
        <p14:creationId xmlns:p14="http://schemas.microsoft.com/office/powerpoint/2010/main" val="20477980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B32A8-066A-4DEC-BA8B-B0D0A4D4EEB4}"/>
              </a:ext>
            </a:extLst>
          </p:cNvPr>
          <p:cNvSpPr>
            <a:spLocks noGrp="1"/>
          </p:cNvSpPr>
          <p:nvPr>
            <p:ph type="title"/>
          </p:nvPr>
        </p:nvSpPr>
        <p:spPr/>
        <p:txBody>
          <a:bodyPr/>
          <a:lstStyle/>
          <a:p>
            <a:r>
              <a:rPr lang="en-US" dirty="0"/>
              <a:t>Carbon Pricing Map (World Bank, 2017)</a:t>
            </a:r>
            <a:endParaRPr lang="fr-FR" dirty="0"/>
          </a:p>
        </p:txBody>
      </p:sp>
      <p:sp>
        <p:nvSpPr>
          <p:cNvPr id="4" name="Slide Number Placeholder 3">
            <a:extLst>
              <a:ext uri="{FF2B5EF4-FFF2-40B4-BE49-F238E27FC236}">
                <a16:creationId xmlns:a16="http://schemas.microsoft.com/office/drawing/2014/main" id="{1E40BEA6-B296-4A95-AA4C-338D37C318BA}"/>
              </a:ext>
            </a:extLst>
          </p:cNvPr>
          <p:cNvSpPr>
            <a:spLocks noGrp="1"/>
          </p:cNvSpPr>
          <p:nvPr>
            <p:ph type="sldNum" sz="quarter" idx="12"/>
          </p:nvPr>
        </p:nvSpPr>
        <p:spPr/>
        <p:txBody>
          <a:bodyPr/>
          <a:lstStyle/>
          <a:p>
            <a:fld id="{E31375A4-56A4-47D6-9801-1991572033F7}" type="slidenum">
              <a:rPr lang="en-US" smtClean="0"/>
              <a:t>45</a:t>
            </a:fld>
            <a:endParaRPr lang="en-US"/>
          </a:p>
        </p:txBody>
      </p:sp>
      <p:pic>
        <p:nvPicPr>
          <p:cNvPr id="5" name="Picture 4">
            <a:extLst>
              <a:ext uri="{FF2B5EF4-FFF2-40B4-BE49-F238E27FC236}">
                <a16:creationId xmlns:a16="http://schemas.microsoft.com/office/drawing/2014/main" id="{E3E665D0-AFDA-4D24-853B-608D34A384F4}"/>
              </a:ext>
            </a:extLst>
          </p:cNvPr>
          <p:cNvPicPr>
            <a:picLocks noChangeAspect="1"/>
          </p:cNvPicPr>
          <p:nvPr/>
        </p:nvPicPr>
        <p:blipFill>
          <a:blip r:embed="rId3"/>
          <a:stretch>
            <a:fillRect/>
          </a:stretch>
        </p:blipFill>
        <p:spPr>
          <a:xfrm>
            <a:off x="297532" y="896112"/>
            <a:ext cx="11596935" cy="5301673"/>
          </a:xfrm>
          <a:prstGeom prst="rect">
            <a:avLst/>
          </a:prstGeom>
        </p:spPr>
      </p:pic>
    </p:spTree>
    <p:extLst>
      <p:ext uri="{BB962C8B-B14F-4D97-AF65-F5344CB8AC3E}">
        <p14:creationId xmlns:p14="http://schemas.microsoft.com/office/powerpoint/2010/main" val="23306227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0A5A5-CF3D-4913-A35F-E5B33594E0BF}"/>
              </a:ext>
            </a:extLst>
          </p:cNvPr>
          <p:cNvSpPr>
            <a:spLocks noGrp="1"/>
          </p:cNvSpPr>
          <p:nvPr>
            <p:ph type="title"/>
          </p:nvPr>
        </p:nvSpPr>
        <p:spPr/>
        <p:txBody>
          <a:bodyPr/>
          <a:lstStyle/>
          <a:p>
            <a:r>
              <a:rPr lang="en-US" dirty="0"/>
              <a:t>EU Emission Level (Country Comparison)</a:t>
            </a:r>
            <a:endParaRPr lang="fr-FR" dirty="0"/>
          </a:p>
        </p:txBody>
      </p:sp>
      <p:sp>
        <p:nvSpPr>
          <p:cNvPr id="4" name="Slide Number Placeholder 3">
            <a:extLst>
              <a:ext uri="{FF2B5EF4-FFF2-40B4-BE49-F238E27FC236}">
                <a16:creationId xmlns:a16="http://schemas.microsoft.com/office/drawing/2014/main" id="{4155DAB4-9C49-46BF-B8D8-2B8E0AC18E9F}"/>
              </a:ext>
            </a:extLst>
          </p:cNvPr>
          <p:cNvSpPr>
            <a:spLocks noGrp="1"/>
          </p:cNvSpPr>
          <p:nvPr>
            <p:ph type="sldNum" sz="quarter" idx="12"/>
          </p:nvPr>
        </p:nvSpPr>
        <p:spPr/>
        <p:txBody>
          <a:bodyPr/>
          <a:lstStyle/>
          <a:p>
            <a:fld id="{E31375A4-56A4-47D6-9801-1991572033F7}" type="slidenum">
              <a:rPr lang="en-US" smtClean="0"/>
              <a:t>46</a:t>
            </a:fld>
            <a:endParaRPr lang="en-US"/>
          </a:p>
        </p:txBody>
      </p:sp>
      <p:pic>
        <p:nvPicPr>
          <p:cNvPr id="1026" name="Picture 2" descr="http://ec.europa.eu/eurostat/statistics-explained/images/b/b9/Total_greenhouse_gas_emissions_by_countries_%28including_international_aviation_and_indirect_CO2%2C_excluding_LULUCF%29%2C_1990_-_2015_%28million_tonnes_of_CO2_equivalents%29_updated.png">
            <a:extLst>
              <a:ext uri="{FF2B5EF4-FFF2-40B4-BE49-F238E27FC236}">
                <a16:creationId xmlns:a16="http://schemas.microsoft.com/office/drawing/2014/main" id="{358E4BC7-1895-482A-B892-C941ED31F0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31062" y="896112"/>
            <a:ext cx="6729875" cy="545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003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CE8D9-6991-4015-9595-4795C7269855}"/>
              </a:ext>
            </a:extLst>
          </p:cNvPr>
          <p:cNvSpPr>
            <a:spLocks noGrp="1"/>
          </p:cNvSpPr>
          <p:nvPr>
            <p:ph type="title"/>
          </p:nvPr>
        </p:nvSpPr>
        <p:spPr/>
        <p:txBody>
          <a:bodyPr/>
          <a:lstStyle/>
          <a:p>
            <a:r>
              <a:rPr lang="en-US" dirty="0"/>
              <a:t>Carbon Market in The World (World Bank, 2017)</a:t>
            </a:r>
            <a:endParaRPr lang="fr-FR" dirty="0"/>
          </a:p>
        </p:txBody>
      </p:sp>
      <p:sp>
        <p:nvSpPr>
          <p:cNvPr id="4" name="Slide Number Placeholder 3">
            <a:extLst>
              <a:ext uri="{FF2B5EF4-FFF2-40B4-BE49-F238E27FC236}">
                <a16:creationId xmlns:a16="http://schemas.microsoft.com/office/drawing/2014/main" id="{E151257E-E2BD-4A08-8068-FB57ECBE2746}"/>
              </a:ext>
            </a:extLst>
          </p:cNvPr>
          <p:cNvSpPr>
            <a:spLocks noGrp="1"/>
          </p:cNvSpPr>
          <p:nvPr>
            <p:ph type="sldNum" sz="quarter" idx="12"/>
          </p:nvPr>
        </p:nvSpPr>
        <p:spPr/>
        <p:txBody>
          <a:bodyPr/>
          <a:lstStyle/>
          <a:p>
            <a:fld id="{E31375A4-56A4-47D6-9801-1991572033F7}" type="slidenum">
              <a:rPr lang="en-US" smtClean="0"/>
              <a:t>47</a:t>
            </a:fld>
            <a:endParaRPr lang="en-US"/>
          </a:p>
        </p:txBody>
      </p:sp>
      <p:graphicFrame>
        <p:nvGraphicFramePr>
          <p:cNvPr id="5" name="Table 4">
            <a:extLst>
              <a:ext uri="{FF2B5EF4-FFF2-40B4-BE49-F238E27FC236}">
                <a16:creationId xmlns:a16="http://schemas.microsoft.com/office/drawing/2014/main" id="{F49E7AE2-0060-4A06-BAC6-7203167149B4}"/>
              </a:ext>
            </a:extLst>
          </p:cNvPr>
          <p:cNvGraphicFramePr>
            <a:graphicFrameLocks noGrp="1"/>
          </p:cNvGraphicFramePr>
          <p:nvPr>
            <p:extLst>
              <p:ext uri="{D42A27DB-BD31-4B8C-83A1-F6EECF244321}">
                <p14:modId xmlns:p14="http://schemas.microsoft.com/office/powerpoint/2010/main" val="1776121944"/>
              </p:ext>
            </p:extLst>
          </p:nvPr>
        </p:nvGraphicFramePr>
        <p:xfrm>
          <a:off x="607807" y="896112"/>
          <a:ext cx="10974592" cy="5415280"/>
        </p:xfrm>
        <a:graphic>
          <a:graphicData uri="http://schemas.openxmlformats.org/drawingml/2006/table">
            <a:tbl>
              <a:tblPr/>
              <a:tblGrid>
                <a:gridCol w="2323846">
                  <a:extLst>
                    <a:ext uri="{9D8B030D-6E8A-4147-A177-3AD203B41FA5}">
                      <a16:colId xmlns:a16="http://schemas.microsoft.com/office/drawing/2014/main" val="3091385029"/>
                    </a:ext>
                  </a:extLst>
                </a:gridCol>
                <a:gridCol w="1512870">
                  <a:extLst>
                    <a:ext uri="{9D8B030D-6E8A-4147-A177-3AD203B41FA5}">
                      <a16:colId xmlns:a16="http://schemas.microsoft.com/office/drawing/2014/main" val="1987360985"/>
                    </a:ext>
                  </a:extLst>
                </a:gridCol>
                <a:gridCol w="1873846">
                  <a:extLst>
                    <a:ext uri="{9D8B030D-6E8A-4147-A177-3AD203B41FA5}">
                      <a16:colId xmlns:a16="http://schemas.microsoft.com/office/drawing/2014/main" val="1195176363"/>
                    </a:ext>
                  </a:extLst>
                </a:gridCol>
                <a:gridCol w="1566504">
                  <a:extLst>
                    <a:ext uri="{9D8B030D-6E8A-4147-A177-3AD203B41FA5}">
                      <a16:colId xmlns:a16="http://schemas.microsoft.com/office/drawing/2014/main" val="3791919848"/>
                    </a:ext>
                  </a:extLst>
                </a:gridCol>
                <a:gridCol w="3697526">
                  <a:extLst>
                    <a:ext uri="{9D8B030D-6E8A-4147-A177-3AD203B41FA5}">
                      <a16:colId xmlns:a16="http://schemas.microsoft.com/office/drawing/2014/main" val="4008434686"/>
                    </a:ext>
                  </a:extLst>
                </a:gridCol>
              </a:tblGrid>
              <a:tr h="188832">
                <a:tc>
                  <a:txBody>
                    <a:bodyPr/>
                    <a:lstStyle/>
                    <a:p>
                      <a:pPr algn="ctr" fontAlgn="ctr"/>
                      <a:r>
                        <a:rPr lang="fr-FR" sz="1200" b="0" dirty="0" err="1">
                          <a:effectLst/>
                          <a:latin typeface="Franklin Gothic Book" panose="020B0503020102020204" pitchFamily="34" charset="0"/>
                        </a:rPr>
                        <a:t>Jurisdiction</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fr-FR" sz="1200" b="0" dirty="0">
                          <a:effectLst/>
                          <a:latin typeface="Franklin Gothic Book" panose="020B0503020102020204" pitchFamily="34" charset="0"/>
                        </a:rPr>
                        <a:t>% MMT Covered</a:t>
                      </a:r>
                    </a:p>
                  </a:txBody>
                  <a:tcPr marL="21167" marR="21167" marT="12700" marB="127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fr-FR" sz="1200" b="0" dirty="0" err="1">
                          <a:effectLst/>
                          <a:latin typeface="Franklin Gothic Book" panose="020B0503020102020204" pitchFamily="34" charset="0"/>
                        </a:rPr>
                        <a:t>Country’s</a:t>
                      </a:r>
                      <a:r>
                        <a:rPr lang="fr-FR" sz="1200" b="0" dirty="0">
                          <a:effectLst/>
                          <a:latin typeface="Franklin Gothic Book" panose="020B0503020102020204" pitchFamily="34" charset="0"/>
                        </a:rPr>
                        <a:t> MMT CO</a:t>
                      </a:r>
                      <a:r>
                        <a:rPr lang="fr-FR" sz="1200" b="0" baseline="-25000" dirty="0">
                          <a:effectLst/>
                          <a:latin typeface="Franklin Gothic Book" panose="020B0503020102020204" pitchFamily="34" charset="0"/>
                        </a:rPr>
                        <a:t>2</a:t>
                      </a:r>
                      <a:r>
                        <a:rPr lang="fr-FR" sz="1200" b="0" dirty="0">
                          <a:effectLst/>
                          <a:latin typeface="Franklin Gothic Book" panose="020B0503020102020204" pitchFamily="34" charset="0"/>
                        </a:rPr>
                        <a:t>e</a:t>
                      </a:r>
                    </a:p>
                  </a:txBody>
                  <a:tcPr marL="21167" marR="21167" marT="12700" marB="127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fr-FR" sz="1200" b="0" dirty="0">
                          <a:effectLst/>
                          <a:latin typeface="Franklin Gothic Book" panose="020B0503020102020204" pitchFamily="34" charset="0"/>
                        </a:rPr>
                        <a:t>MMT Covered by Price</a:t>
                      </a:r>
                    </a:p>
                  </a:txBody>
                  <a:tcPr marL="21167" marR="21167" marT="12700" marB="12700" anchor="ctr">
                    <a:lnL>
                      <a:noFill/>
                    </a:lnL>
                    <a:lnR>
                      <a:noFill/>
                    </a:lnR>
                    <a:lnT w="127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fr-FR" sz="1200" b="0">
                          <a:effectLst/>
                          <a:latin typeface="Franklin Gothic Book" panose="020B0503020102020204" pitchFamily="34" charset="0"/>
                        </a:rPr>
                        <a:t>Year Implemented</a:t>
                      </a:r>
                    </a:p>
                  </a:txBody>
                  <a:tcPr marL="21167" marR="21167" marT="12700" marB="1270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4050032892"/>
                  </a:ext>
                </a:extLst>
              </a:tr>
              <a:tr h="188832">
                <a:tc>
                  <a:txBody>
                    <a:bodyPr/>
                    <a:lstStyle/>
                    <a:p>
                      <a:pPr algn="l" fontAlgn="base"/>
                      <a:r>
                        <a:rPr lang="fr-FR" sz="1200" b="0" dirty="0">
                          <a:effectLst/>
                          <a:latin typeface="Franklin Gothic Book" panose="020B0503020102020204" pitchFamily="34" charset="0"/>
                        </a:rPr>
                        <a:t>China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10,563</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5,282</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2016</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021637371"/>
                  </a:ext>
                </a:extLst>
              </a:tr>
              <a:tr h="188832">
                <a:tc>
                  <a:txBody>
                    <a:bodyPr/>
                    <a:lstStyle/>
                    <a:p>
                      <a:pPr algn="l" fontAlgn="base"/>
                      <a:r>
                        <a:rPr lang="fr-FR" sz="1200" b="0">
                          <a:effectLst/>
                          <a:latin typeface="Franklin Gothic Book" panose="020B0503020102020204" pitchFamily="34" charset="0"/>
                        </a:rPr>
                        <a:t>EU ETS</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3,967</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1,785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2005</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712417984"/>
                  </a:ext>
                </a:extLst>
              </a:tr>
              <a:tr h="188832">
                <a:tc>
                  <a:txBody>
                    <a:bodyPr/>
                    <a:lstStyle/>
                    <a:p>
                      <a:pPr algn="l" fontAlgn="base"/>
                      <a:r>
                        <a:rPr lang="fr-FR" sz="1200" b="0">
                          <a:effectLst/>
                          <a:latin typeface="Franklin Gothic Book" panose="020B0503020102020204" pitchFamily="34" charset="0"/>
                        </a:rPr>
                        <a:t>Japan</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70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1,170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819</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2012</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64920314"/>
                  </a:ext>
                </a:extLst>
              </a:tr>
              <a:tr h="188832">
                <a:tc>
                  <a:txBody>
                    <a:bodyPr/>
                    <a:lstStyle/>
                    <a:p>
                      <a:pPr algn="l" fontAlgn="base"/>
                      <a:r>
                        <a:rPr lang="fr-FR" sz="1200" b="0" dirty="0">
                          <a:effectLst/>
                          <a:latin typeface="Franklin Gothic Book" panose="020B0503020102020204" pitchFamily="34" charset="0"/>
                        </a:rPr>
                        <a:t>Mexico</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700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280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2014</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533960306"/>
                  </a:ext>
                </a:extLst>
              </a:tr>
              <a:tr h="188832">
                <a:tc>
                  <a:txBody>
                    <a:bodyPr/>
                    <a:lstStyle/>
                    <a:p>
                      <a:pPr algn="l" fontAlgn="base"/>
                      <a:r>
                        <a:rPr lang="fr-FR" sz="1200" b="0">
                          <a:effectLst/>
                          <a:latin typeface="Franklin Gothic Book" panose="020B0503020102020204" pitchFamily="34" charset="0"/>
                        </a:rPr>
                        <a:t>South Korea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60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655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393</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2015</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416859646"/>
                  </a:ext>
                </a:extLst>
              </a:tr>
              <a:tr h="188832">
                <a:tc>
                  <a:txBody>
                    <a:bodyPr/>
                    <a:lstStyle/>
                    <a:p>
                      <a:pPr algn="l" fontAlgn="base"/>
                      <a:r>
                        <a:rPr lang="fr-FR" sz="1200" b="0" dirty="0" err="1">
                          <a:effectLst/>
                          <a:latin typeface="Franklin Gothic Book" panose="020B0503020102020204" pitchFamily="34" charset="0"/>
                        </a:rPr>
                        <a:t>Australia</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60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600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360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2012</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1060889879"/>
                  </a:ext>
                </a:extLst>
              </a:tr>
              <a:tr h="188832">
                <a:tc>
                  <a:txBody>
                    <a:bodyPr/>
                    <a:lstStyle/>
                    <a:p>
                      <a:pPr algn="l" fontAlgn="base"/>
                      <a:r>
                        <a:rPr lang="fr-FR" sz="1200" b="0">
                          <a:effectLst/>
                          <a:latin typeface="Franklin Gothic Book" panose="020B0503020102020204" pitchFamily="34" charset="0"/>
                        </a:rPr>
                        <a:t>United Kingdom</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40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543</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217</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2001</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069276845"/>
                  </a:ext>
                </a:extLst>
              </a:tr>
              <a:tr h="188832">
                <a:tc>
                  <a:txBody>
                    <a:bodyPr/>
                    <a:lstStyle/>
                    <a:p>
                      <a:pPr algn="l" fontAlgn="base"/>
                      <a:r>
                        <a:rPr lang="fr-FR" sz="1200" b="0">
                          <a:effectLst/>
                          <a:latin typeface="Franklin Gothic Book" panose="020B0503020102020204" pitchFamily="34" charset="0"/>
                        </a:rPr>
                        <a:t>California, USA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35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497</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174</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2012</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311466660"/>
                  </a:ext>
                </a:extLst>
              </a:tr>
              <a:tr h="188832">
                <a:tc>
                  <a:txBody>
                    <a:bodyPr/>
                    <a:lstStyle/>
                    <a:p>
                      <a:pPr algn="l" fontAlgn="base"/>
                      <a:r>
                        <a:rPr lang="fr-FR" sz="1200" b="0" dirty="0">
                          <a:effectLst/>
                          <a:latin typeface="Franklin Gothic Book" panose="020B0503020102020204" pitchFamily="34" charset="0"/>
                        </a:rPr>
                        <a:t>France</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35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487</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170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2005</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17594094"/>
                  </a:ext>
                </a:extLst>
              </a:tr>
              <a:tr h="188832">
                <a:tc>
                  <a:txBody>
                    <a:bodyPr/>
                    <a:lstStyle/>
                    <a:p>
                      <a:pPr algn="l" fontAlgn="base"/>
                      <a:r>
                        <a:rPr lang="fr-FR" sz="1200" b="0">
                          <a:effectLst/>
                          <a:latin typeface="Franklin Gothic Book" panose="020B0503020102020204" pitchFamily="34" charset="0"/>
                        </a:rPr>
                        <a:t>South Africa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80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457</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366</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2016</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939039665"/>
                  </a:ext>
                </a:extLst>
              </a:tr>
              <a:tr h="188832">
                <a:tc>
                  <a:txBody>
                    <a:bodyPr/>
                    <a:lstStyle/>
                    <a:p>
                      <a:pPr algn="l" fontAlgn="base"/>
                      <a:r>
                        <a:rPr lang="fr-FR" sz="1200" b="0">
                          <a:effectLst/>
                          <a:latin typeface="Franklin Gothic Book" panose="020B0503020102020204" pitchFamily="34" charset="0"/>
                        </a:rPr>
                        <a:t>Kazakhstan</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303</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151</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2013</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1151986076"/>
                  </a:ext>
                </a:extLst>
              </a:tr>
              <a:tr h="188832">
                <a:tc>
                  <a:txBody>
                    <a:bodyPr/>
                    <a:lstStyle/>
                    <a:p>
                      <a:pPr algn="l" fontAlgn="base"/>
                      <a:r>
                        <a:rPr lang="fr-FR" sz="1200" b="0">
                          <a:effectLst/>
                          <a:latin typeface="Franklin Gothic Book" panose="020B0503020102020204" pitchFamily="34" charset="0"/>
                        </a:rPr>
                        <a:t>Alberta, Canada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249</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125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2007</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7894186"/>
                  </a:ext>
                </a:extLst>
              </a:tr>
              <a:tr h="188832">
                <a:tc>
                  <a:txBody>
                    <a:bodyPr/>
                    <a:lstStyle/>
                    <a:p>
                      <a:pPr algn="l" fontAlgn="base"/>
                      <a:r>
                        <a:rPr lang="fr-FR" sz="1200" b="0">
                          <a:effectLst/>
                          <a:latin typeface="Franklin Gothic Book" panose="020B0503020102020204" pitchFamily="34" charset="0"/>
                        </a:rPr>
                        <a:t>Chile</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101</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40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2017</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878766479"/>
                  </a:ext>
                </a:extLst>
              </a:tr>
              <a:tr h="188832">
                <a:tc>
                  <a:txBody>
                    <a:bodyPr/>
                    <a:lstStyle/>
                    <a:p>
                      <a:pPr algn="l" fontAlgn="base"/>
                      <a:r>
                        <a:rPr lang="fr-FR" sz="1200" b="0" dirty="0">
                          <a:effectLst/>
                          <a:latin typeface="Franklin Gothic Book" panose="020B0503020102020204" pitchFamily="34" charset="0"/>
                        </a:rPr>
                        <a:t>Beijing, China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100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2013</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000276324"/>
                  </a:ext>
                </a:extLst>
              </a:tr>
              <a:tr h="188832">
                <a:tc>
                  <a:txBody>
                    <a:bodyPr/>
                    <a:lstStyle/>
                    <a:p>
                      <a:pPr algn="l" fontAlgn="base"/>
                      <a:r>
                        <a:rPr lang="fr-FR" sz="1200" b="0">
                          <a:effectLst/>
                          <a:latin typeface="Franklin Gothic Book" panose="020B0503020102020204" pitchFamily="34" charset="0"/>
                        </a:rPr>
                        <a:t>Quebec, Canada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30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88</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26</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2013</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1559285565"/>
                  </a:ext>
                </a:extLst>
              </a:tr>
              <a:tr h="188832">
                <a:tc>
                  <a:txBody>
                    <a:bodyPr/>
                    <a:lstStyle/>
                    <a:p>
                      <a:pPr algn="l" fontAlgn="base"/>
                      <a:r>
                        <a:rPr lang="fr-FR" sz="1200" b="0" dirty="0" err="1">
                          <a:effectLst/>
                          <a:latin typeface="Franklin Gothic Book" panose="020B0503020102020204" pitchFamily="34" charset="0"/>
                        </a:rPr>
                        <a:t>Finland</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76</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11</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1990</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618028841"/>
                  </a:ext>
                </a:extLst>
              </a:tr>
              <a:tr h="188832">
                <a:tc>
                  <a:txBody>
                    <a:bodyPr/>
                    <a:lstStyle/>
                    <a:p>
                      <a:pPr algn="l" fontAlgn="base"/>
                      <a:r>
                        <a:rPr lang="fr-FR" sz="1200" b="0" dirty="0">
                          <a:effectLst/>
                          <a:latin typeface="Franklin Gothic Book" panose="020B0503020102020204" pitchFamily="34" charset="0"/>
                        </a:rPr>
                        <a:t>New </a:t>
                      </a:r>
                      <a:r>
                        <a:rPr lang="fr-FR" sz="1200" b="0" dirty="0" err="1">
                          <a:effectLst/>
                          <a:latin typeface="Franklin Gothic Book" panose="020B0503020102020204" pitchFamily="34" charset="0"/>
                        </a:rPr>
                        <a:t>Zealand</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71</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36</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2008</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074830447"/>
                  </a:ext>
                </a:extLst>
              </a:tr>
              <a:tr h="188832">
                <a:tc>
                  <a:txBody>
                    <a:bodyPr/>
                    <a:lstStyle/>
                    <a:p>
                      <a:pPr algn="l" fontAlgn="base"/>
                      <a:r>
                        <a:rPr lang="fr-FR" sz="1200" b="0">
                          <a:effectLst/>
                          <a:latin typeface="Franklin Gothic Book" panose="020B0503020102020204" pitchFamily="34" charset="0"/>
                        </a:rPr>
                        <a:t>British Columbia, Canada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70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61</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43</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2008</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3979374570"/>
                  </a:ext>
                </a:extLst>
              </a:tr>
              <a:tr h="188832">
                <a:tc>
                  <a:txBody>
                    <a:bodyPr/>
                    <a:lstStyle/>
                    <a:p>
                      <a:pPr algn="l" fontAlgn="base"/>
                      <a:r>
                        <a:rPr lang="fr-FR" sz="1200" b="0" dirty="0" err="1">
                          <a:effectLst/>
                          <a:latin typeface="Franklin Gothic Book" panose="020B0503020102020204" pitchFamily="34" charset="0"/>
                        </a:rPr>
                        <a:t>Sweden</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25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60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1991</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582312838"/>
                  </a:ext>
                </a:extLst>
              </a:tr>
              <a:tr h="188832">
                <a:tc>
                  <a:txBody>
                    <a:bodyPr/>
                    <a:lstStyle/>
                    <a:p>
                      <a:pPr algn="l" fontAlgn="base"/>
                      <a:r>
                        <a:rPr lang="fr-FR" sz="1200" b="0" dirty="0">
                          <a:effectLst/>
                          <a:latin typeface="Franklin Gothic Book" panose="020B0503020102020204" pitchFamily="34" charset="0"/>
                        </a:rPr>
                        <a:t>Ireland</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40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57</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23</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2005</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88082825"/>
                  </a:ext>
                </a:extLst>
              </a:tr>
              <a:tr h="188832">
                <a:tc>
                  <a:txBody>
                    <a:bodyPr/>
                    <a:lstStyle/>
                    <a:p>
                      <a:pPr algn="l" fontAlgn="base"/>
                      <a:r>
                        <a:rPr lang="fr-FR" sz="1200" b="0" dirty="0" err="1">
                          <a:effectLst/>
                          <a:latin typeface="Franklin Gothic Book" panose="020B0503020102020204" pitchFamily="34" charset="0"/>
                        </a:rPr>
                        <a:t>Denmark</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45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54</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24</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1992</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254974739"/>
                  </a:ext>
                </a:extLst>
              </a:tr>
              <a:tr h="188832">
                <a:tc>
                  <a:txBody>
                    <a:bodyPr/>
                    <a:lstStyle/>
                    <a:p>
                      <a:pPr algn="l" fontAlgn="base"/>
                      <a:r>
                        <a:rPr lang="fr-FR" sz="1200" b="0" dirty="0" err="1">
                          <a:effectLst/>
                          <a:latin typeface="Franklin Gothic Book" panose="020B0503020102020204" pitchFamily="34" charset="0"/>
                        </a:rPr>
                        <a:t>Norway</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25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1991</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454366345"/>
                  </a:ext>
                </a:extLst>
              </a:tr>
              <a:tr h="188832">
                <a:tc>
                  <a:txBody>
                    <a:bodyPr/>
                    <a:lstStyle/>
                    <a:p>
                      <a:pPr algn="l" fontAlgn="base"/>
                      <a:r>
                        <a:rPr lang="fr-FR" sz="1200" b="0" dirty="0" err="1">
                          <a:effectLst/>
                          <a:latin typeface="Franklin Gothic Book" panose="020B0503020102020204" pitchFamily="34" charset="0"/>
                        </a:rPr>
                        <a:t>Switzerland</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30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dirty="0">
                          <a:effectLst/>
                          <a:latin typeface="Franklin Gothic Book" panose="020B0503020102020204" pitchFamily="34" charset="0"/>
                        </a:rPr>
                        <a:t>15</a:t>
                      </a:r>
                    </a:p>
                  </a:txBody>
                  <a:tcPr marL="21167" marR="21167" marT="12700" marB="12700" anchor="ctr">
                    <a:lnL>
                      <a:noFill/>
                    </a:lnL>
                    <a:lnR>
                      <a:noFill/>
                    </a:lnR>
                    <a:lnT>
                      <a:noFill/>
                    </a:lnT>
                    <a:lnB>
                      <a:noFill/>
                    </a:lnB>
                    <a:solidFill>
                      <a:srgbClr val="F1F9F6"/>
                    </a:solidFill>
                  </a:tcPr>
                </a:tc>
                <a:tc>
                  <a:txBody>
                    <a:bodyPr/>
                    <a:lstStyle/>
                    <a:p>
                      <a:pPr algn="ctr" fontAlgn="base"/>
                      <a:r>
                        <a:rPr lang="fr-FR" sz="1200" b="0">
                          <a:effectLst/>
                          <a:latin typeface="Franklin Gothic Book" panose="020B0503020102020204" pitchFamily="34" charset="0"/>
                        </a:rPr>
                        <a:t>2008</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1F9F6"/>
                    </a:solidFill>
                  </a:tcPr>
                </a:tc>
                <a:extLst>
                  <a:ext uri="{0D108BD9-81ED-4DB2-BD59-A6C34878D82A}">
                    <a16:rowId xmlns:a16="http://schemas.microsoft.com/office/drawing/2014/main" val="3239487002"/>
                  </a:ext>
                </a:extLst>
              </a:tr>
              <a:tr h="188832">
                <a:tc>
                  <a:txBody>
                    <a:bodyPr/>
                    <a:lstStyle/>
                    <a:p>
                      <a:pPr algn="l" fontAlgn="base"/>
                      <a:r>
                        <a:rPr lang="fr-FR" sz="1200" b="0" dirty="0">
                          <a:effectLst/>
                          <a:latin typeface="Franklin Gothic Book" panose="020B0503020102020204" pitchFamily="34" charset="0"/>
                        </a:rPr>
                        <a:t>Costa Rica</a:t>
                      </a:r>
                    </a:p>
                  </a:txBody>
                  <a:tcPr marL="21167" marR="21167" marT="12700" marB="12700" anchor="ctr">
                    <a:lnL w="12700" cap="flat" cmpd="sng" algn="ctr">
                      <a:solidFill>
                        <a:schemeClr val="tx1"/>
                      </a:solidFill>
                      <a:prstDash val="solid"/>
                      <a:round/>
                      <a:headEnd type="none" w="med" len="med"/>
                      <a:tailEnd type="none" w="med" len="med"/>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85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a:effectLst/>
                          <a:latin typeface="Franklin Gothic Book" panose="020B0503020102020204" pitchFamily="34" charset="0"/>
                        </a:rPr>
                        <a:t>15</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13</a:t>
                      </a:r>
                    </a:p>
                  </a:txBody>
                  <a:tcPr marL="21167" marR="21167" marT="12700" marB="12700" anchor="ctr">
                    <a:lnL>
                      <a:noFill/>
                    </a:lnL>
                    <a:lnR>
                      <a:noFill/>
                    </a:lnR>
                    <a:lnT>
                      <a:noFill/>
                    </a:lnT>
                    <a:lnB>
                      <a:noFill/>
                    </a:lnB>
                    <a:solidFill>
                      <a:srgbClr val="FFFFFF"/>
                    </a:solidFill>
                  </a:tcPr>
                </a:tc>
                <a:tc>
                  <a:txBody>
                    <a:bodyPr/>
                    <a:lstStyle/>
                    <a:p>
                      <a:pPr algn="ctr" fontAlgn="base"/>
                      <a:r>
                        <a:rPr lang="fr-FR" sz="1200" b="0" dirty="0">
                          <a:effectLst/>
                          <a:latin typeface="Franklin Gothic Book" panose="020B0503020102020204" pitchFamily="34" charset="0"/>
                        </a:rPr>
                        <a:t>1997</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84522143"/>
                  </a:ext>
                </a:extLst>
              </a:tr>
              <a:tr h="188832">
                <a:tc>
                  <a:txBody>
                    <a:bodyPr/>
                    <a:lstStyle/>
                    <a:p>
                      <a:pPr algn="l" fontAlgn="base"/>
                      <a:r>
                        <a:rPr lang="fr-FR" sz="1200" b="0" dirty="0" err="1">
                          <a:effectLst/>
                          <a:latin typeface="Franklin Gothic Book" panose="020B0503020102020204" pitchFamily="34" charset="0"/>
                        </a:rPr>
                        <a:t>Iceland</a:t>
                      </a:r>
                      <a:endParaRPr lang="fr-FR" sz="1200" b="0" dirty="0">
                        <a:effectLst/>
                        <a:latin typeface="Franklin Gothic Book" panose="020B0503020102020204" pitchFamily="34" charset="0"/>
                      </a:endParaRPr>
                    </a:p>
                  </a:txBody>
                  <a:tcPr marL="21167" marR="21167" marT="12700" marB="1270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solidFill>
                      <a:srgbClr val="F1F9F6"/>
                    </a:solidFill>
                  </a:tcPr>
                </a:tc>
                <a:tc>
                  <a:txBody>
                    <a:bodyPr/>
                    <a:lstStyle/>
                    <a:p>
                      <a:pPr algn="ctr" fontAlgn="base"/>
                      <a:r>
                        <a:rPr lang="fr-FR" sz="1200" b="0">
                          <a:effectLst/>
                          <a:latin typeface="Franklin Gothic Book" panose="020B0503020102020204" pitchFamily="34" charset="0"/>
                        </a:rPr>
                        <a:t>50</a:t>
                      </a:r>
                    </a:p>
                  </a:txBody>
                  <a:tcPr marL="21167" marR="21167" marT="12700" marB="12700" anchor="ctr">
                    <a:lnL>
                      <a:noFill/>
                    </a:lnL>
                    <a:lnR>
                      <a:noFill/>
                    </a:lnR>
                    <a:lnT>
                      <a:noFill/>
                    </a:lnT>
                    <a:lnB w="12700" cap="flat" cmpd="sng" algn="ctr">
                      <a:solidFill>
                        <a:schemeClr val="tx1"/>
                      </a:solidFill>
                      <a:prstDash val="solid"/>
                      <a:round/>
                      <a:headEnd type="none" w="med" len="med"/>
                      <a:tailEnd type="none" w="med" len="med"/>
                    </a:lnB>
                    <a:solidFill>
                      <a:srgbClr val="F1F9F6"/>
                    </a:solidFill>
                  </a:tcPr>
                </a:tc>
                <a:tc>
                  <a:txBody>
                    <a:bodyPr/>
                    <a:lstStyle/>
                    <a:p>
                      <a:pPr algn="ctr" fontAlgn="base"/>
                      <a:r>
                        <a:rPr lang="fr-FR" sz="1200" b="0">
                          <a:effectLst/>
                          <a:latin typeface="Franklin Gothic Book" panose="020B0503020102020204" pitchFamily="34" charset="0"/>
                        </a:rPr>
                        <a:t>3</a:t>
                      </a:r>
                    </a:p>
                  </a:txBody>
                  <a:tcPr marL="21167" marR="21167" marT="12700" marB="12700" anchor="ctr">
                    <a:lnL>
                      <a:noFill/>
                    </a:lnL>
                    <a:lnR>
                      <a:noFill/>
                    </a:lnR>
                    <a:lnT>
                      <a:noFill/>
                    </a:lnT>
                    <a:lnB w="12700" cap="flat" cmpd="sng" algn="ctr">
                      <a:solidFill>
                        <a:schemeClr val="tx1"/>
                      </a:solidFill>
                      <a:prstDash val="solid"/>
                      <a:round/>
                      <a:headEnd type="none" w="med" len="med"/>
                      <a:tailEnd type="none" w="med" len="med"/>
                    </a:lnB>
                    <a:solidFill>
                      <a:srgbClr val="F1F9F6"/>
                    </a:solidFill>
                  </a:tcPr>
                </a:tc>
                <a:tc>
                  <a:txBody>
                    <a:bodyPr/>
                    <a:lstStyle/>
                    <a:p>
                      <a:pPr algn="ctr" fontAlgn="base"/>
                      <a:r>
                        <a:rPr lang="fr-FR" sz="1200" b="0" dirty="0">
                          <a:effectLst/>
                          <a:latin typeface="Franklin Gothic Book" panose="020B0503020102020204" pitchFamily="34" charset="0"/>
                        </a:rPr>
                        <a:t>1</a:t>
                      </a:r>
                    </a:p>
                  </a:txBody>
                  <a:tcPr marL="21167" marR="21167" marT="12700" marB="12700" anchor="ctr">
                    <a:lnL>
                      <a:noFill/>
                    </a:lnL>
                    <a:lnR>
                      <a:noFill/>
                    </a:lnR>
                    <a:lnT>
                      <a:noFill/>
                    </a:lnT>
                    <a:lnB w="12700" cap="flat" cmpd="sng" algn="ctr">
                      <a:solidFill>
                        <a:schemeClr val="tx1"/>
                      </a:solidFill>
                      <a:prstDash val="solid"/>
                      <a:round/>
                      <a:headEnd type="none" w="med" len="med"/>
                      <a:tailEnd type="none" w="med" len="med"/>
                    </a:lnB>
                    <a:solidFill>
                      <a:srgbClr val="F1F9F6"/>
                    </a:solidFill>
                  </a:tcPr>
                </a:tc>
                <a:tc>
                  <a:txBody>
                    <a:bodyPr/>
                    <a:lstStyle/>
                    <a:p>
                      <a:pPr algn="ctr" fontAlgn="base"/>
                      <a:r>
                        <a:rPr lang="fr-FR" sz="1200" b="0" dirty="0">
                          <a:effectLst/>
                          <a:latin typeface="Franklin Gothic Book" panose="020B0503020102020204" pitchFamily="34" charset="0"/>
                        </a:rPr>
                        <a:t>2005</a:t>
                      </a:r>
                    </a:p>
                  </a:txBody>
                  <a:tcPr marL="21167" marR="21167" marT="12700" marB="12700" anchor="ctr">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solidFill>
                      <a:srgbClr val="F1F9F6"/>
                    </a:solidFill>
                  </a:tcPr>
                </a:tc>
                <a:extLst>
                  <a:ext uri="{0D108BD9-81ED-4DB2-BD59-A6C34878D82A}">
                    <a16:rowId xmlns:a16="http://schemas.microsoft.com/office/drawing/2014/main" val="3108350474"/>
                  </a:ext>
                </a:extLst>
              </a:tr>
            </a:tbl>
          </a:graphicData>
        </a:graphic>
      </p:graphicFrame>
    </p:spTree>
    <p:extLst>
      <p:ext uri="{BB962C8B-B14F-4D97-AF65-F5344CB8AC3E}">
        <p14:creationId xmlns:p14="http://schemas.microsoft.com/office/powerpoint/2010/main" val="9627617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64B43-801A-4EC3-B28A-BEFAB25B3A0B}"/>
              </a:ext>
            </a:extLst>
          </p:cNvPr>
          <p:cNvSpPr>
            <a:spLocks noGrp="1"/>
          </p:cNvSpPr>
          <p:nvPr>
            <p:ph type="title"/>
          </p:nvPr>
        </p:nvSpPr>
        <p:spPr/>
        <p:txBody>
          <a:bodyPr/>
          <a:lstStyle/>
          <a:p>
            <a:r>
              <a:rPr lang="en-US" dirty="0"/>
              <a:t>MSR to Stabilize Supply and Demand</a:t>
            </a:r>
            <a:endParaRPr lang="fr-FR" dirty="0"/>
          </a:p>
        </p:txBody>
      </p:sp>
      <p:pic>
        <p:nvPicPr>
          <p:cNvPr id="5" name="Content Placeholder 4">
            <a:extLst>
              <a:ext uri="{FF2B5EF4-FFF2-40B4-BE49-F238E27FC236}">
                <a16:creationId xmlns:a16="http://schemas.microsoft.com/office/drawing/2014/main" id="{5D53D780-171A-4C0F-BFC3-B54BD7DA29F3}"/>
              </a:ext>
            </a:extLst>
          </p:cNvPr>
          <p:cNvPicPr>
            <a:picLocks noGrp="1" noChangeAspect="1"/>
          </p:cNvPicPr>
          <p:nvPr>
            <p:ph idx="1"/>
          </p:nvPr>
        </p:nvPicPr>
        <p:blipFill>
          <a:blip r:embed="rId3"/>
          <a:stretch>
            <a:fillRect/>
          </a:stretch>
        </p:blipFill>
        <p:spPr>
          <a:xfrm>
            <a:off x="2213715" y="1250589"/>
            <a:ext cx="7764569" cy="2072614"/>
          </a:xfrm>
          <a:prstGeom prst="rect">
            <a:avLst/>
          </a:prstGeom>
        </p:spPr>
      </p:pic>
      <p:sp>
        <p:nvSpPr>
          <p:cNvPr id="4" name="Slide Number Placeholder 3">
            <a:extLst>
              <a:ext uri="{FF2B5EF4-FFF2-40B4-BE49-F238E27FC236}">
                <a16:creationId xmlns:a16="http://schemas.microsoft.com/office/drawing/2014/main" id="{8BC13815-2254-43C2-BF8B-60FD3428A680}"/>
              </a:ext>
            </a:extLst>
          </p:cNvPr>
          <p:cNvSpPr>
            <a:spLocks noGrp="1"/>
          </p:cNvSpPr>
          <p:nvPr>
            <p:ph type="sldNum" sz="quarter" idx="12"/>
          </p:nvPr>
        </p:nvSpPr>
        <p:spPr/>
        <p:txBody>
          <a:bodyPr/>
          <a:lstStyle/>
          <a:p>
            <a:fld id="{E31375A4-56A4-47D6-9801-1991572033F7}" type="slidenum">
              <a:rPr lang="en-US" smtClean="0"/>
              <a:t>48</a:t>
            </a:fld>
            <a:endParaRPr lang="en-US"/>
          </a:p>
        </p:txBody>
      </p:sp>
      <p:sp>
        <p:nvSpPr>
          <p:cNvPr id="6" name="Rectangle 5">
            <a:extLst>
              <a:ext uri="{FF2B5EF4-FFF2-40B4-BE49-F238E27FC236}">
                <a16:creationId xmlns:a16="http://schemas.microsoft.com/office/drawing/2014/main" id="{3771166D-5DE9-45CC-B597-AB96DBF10224}"/>
              </a:ext>
            </a:extLst>
          </p:cNvPr>
          <p:cNvSpPr/>
          <p:nvPr/>
        </p:nvSpPr>
        <p:spPr>
          <a:xfrm>
            <a:off x="867322" y="5947249"/>
            <a:ext cx="10457356" cy="369332"/>
          </a:xfrm>
          <a:prstGeom prst="rect">
            <a:avLst/>
          </a:prstGeom>
        </p:spPr>
        <p:txBody>
          <a:bodyPr wrap="square">
            <a:spAutoFit/>
          </a:bodyPr>
          <a:lstStyle/>
          <a:p>
            <a:r>
              <a:rPr lang="fr-FR" dirty="0"/>
              <a:t>https://www.carbonbrief.org/qa-will-reformed-eu-emissions-trading-system-raise-carbon-prices</a:t>
            </a:r>
          </a:p>
        </p:txBody>
      </p:sp>
      <p:pic>
        <p:nvPicPr>
          <p:cNvPr id="7" name="Picture 6">
            <a:extLst>
              <a:ext uri="{FF2B5EF4-FFF2-40B4-BE49-F238E27FC236}">
                <a16:creationId xmlns:a16="http://schemas.microsoft.com/office/drawing/2014/main" id="{ED912338-EB29-4BC0-92B1-48801FE93BCE}"/>
              </a:ext>
            </a:extLst>
          </p:cNvPr>
          <p:cNvPicPr>
            <a:picLocks noChangeAspect="1"/>
          </p:cNvPicPr>
          <p:nvPr/>
        </p:nvPicPr>
        <p:blipFill>
          <a:blip r:embed="rId4"/>
          <a:stretch>
            <a:fillRect/>
          </a:stretch>
        </p:blipFill>
        <p:spPr>
          <a:xfrm>
            <a:off x="279923" y="3527338"/>
            <a:ext cx="7337136" cy="2065434"/>
          </a:xfrm>
          <a:prstGeom prst="rect">
            <a:avLst/>
          </a:prstGeom>
        </p:spPr>
      </p:pic>
      <p:pic>
        <p:nvPicPr>
          <p:cNvPr id="8" name="Picture 7">
            <a:extLst>
              <a:ext uri="{FF2B5EF4-FFF2-40B4-BE49-F238E27FC236}">
                <a16:creationId xmlns:a16="http://schemas.microsoft.com/office/drawing/2014/main" id="{DD3DD603-51C7-4856-88E0-0B0F8144ADDC}"/>
              </a:ext>
            </a:extLst>
          </p:cNvPr>
          <p:cNvPicPr>
            <a:picLocks noChangeAspect="1"/>
          </p:cNvPicPr>
          <p:nvPr/>
        </p:nvPicPr>
        <p:blipFill>
          <a:blip r:embed="rId5"/>
          <a:stretch>
            <a:fillRect/>
          </a:stretch>
        </p:blipFill>
        <p:spPr>
          <a:xfrm>
            <a:off x="7617059" y="3525591"/>
            <a:ext cx="4541850" cy="940846"/>
          </a:xfrm>
          <a:prstGeom prst="rect">
            <a:avLst/>
          </a:prstGeom>
        </p:spPr>
      </p:pic>
    </p:spTree>
    <p:extLst>
      <p:ext uri="{BB962C8B-B14F-4D97-AF65-F5344CB8AC3E}">
        <p14:creationId xmlns:p14="http://schemas.microsoft.com/office/powerpoint/2010/main" val="24364213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7BFF-A4F0-449F-9DF0-623261815741}"/>
              </a:ext>
            </a:extLst>
          </p:cNvPr>
          <p:cNvSpPr>
            <a:spLocks noGrp="1"/>
          </p:cNvSpPr>
          <p:nvPr>
            <p:ph type="title"/>
          </p:nvPr>
        </p:nvSpPr>
        <p:spPr/>
        <p:txBody>
          <a:bodyPr/>
          <a:lstStyle/>
          <a:p>
            <a:r>
              <a:rPr lang="en-US"/>
              <a:t>Input Parameters - Coal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99AB8-91E4-4F93-A9AD-F7CD9681CDF6}"/>
                  </a:ext>
                </a:extLst>
              </p:cNvPr>
              <p:cNvSpPr>
                <a:spLocks noGrp="1"/>
              </p:cNvSpPr>
              <p:nvPr>
                <p:ph idx="1"/>
              </p:nvPr>
            </p:nvSpPr>
            <p:spPr/>
            <p:txBody>
              <a:bodyPr/>
              <a:lstStyle/>
              <a:p>
                <a:r>
                  <a:rPr lang="en-US" dirty="0"/>
                  <a:t>Load Factors : 100% and 40% of nominal capacity (100 MW in GE and 200 MW in the UK)</a:t>
                </a:r>
              </a:p>
              <a:p>
                <a:r>
                  <a:rPr lang="en-US" dirty="0"/>
                  <a:t>Efficiencies : 44 % and 38 % for full-load and part-load, respectively</a:t>
                </a:r>
              </a:p>
              <a:p>
                <a:r>
                  <a:rPr lang="en-US" dirty="0"/>
                  <a:t>Cold Start-up time : 10h </a:t>
                </a:r>
              </a:p>
              <a:p>
                <a:r>
                  <a:rPr lang="en-US" dirty="0"/>
                  <a:t>Cold Start-up cost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𝑐𝑜𝑎𝑙</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𝐷𝑒𝑝𝑟𝑒𝑐𝑖𝑎𝑡𝑖𝑜𝑛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𝑟𝑒𝑞𝑢𝑖𝑟𝑒𝑚𝑒𝑛𝑡</m:t>
                        </m:r>
                      </m:e>
                    </m:d>
                  </m:oMath>
                </a14:m>
                <a:endParaRPr lang="en-US" b="0" dirty="0"/>
              </a:p>
              <a:p>
                <a:pPr marL="0" indent="0">
                  <a:buNone/>
                </a:pPr>
                <a:r>
                  <a:rPr lang="en-US" dirty="0"/>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𝑐𝑜𝑎𝑙</m:t>
                        </m:r>
                      </m:sub>
                    </m:sSub>
                    <m:r>
                      <a:rPr lang="en-US" b="0" i="1" smtClean="0">
                        <a:latin typeface="Cambria Math" panose="02040503050406030204" pitchFamily="18" charset="0"/>
                      </a:rPr>
                      <m:t>×(105</m:t>
                    </m:r>
                    <m:r>
                      <a:rPr lang="fr-FR" b="0" i="1" smtClean="0">
                        <a:latin typeface="Cambria Math" panose="02040503050406030204" pitchFamily="18" charset="0"/>
                      </a:rPr>
                      <m:t> </m:t>
                    </m:r>
                    <m:r>
                      <a:rPr lang="en-US" b="0" i="1" smtClean="0">
                        <a:latin typeface="Cambria Math" panose="02040503050406030204" pitchFamily="18" charset="0"/>
                      </a:rPr>
                      <m:t>+ 2.7×</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oMath>
                </a14:m>
                <a:endParaRPr lang="en-US" b="0" dirty="0"/>
              </a:p>
              <a:p>
                <a:r>
                  <a:rPr lang="en-US" dirty="0"/>
                  <a:t>O&amp;M Cost  = </a:t>
                </a:r>
                <a14:m>
                  <m:oMath xmlns:m="http://schemas.openxmlformats.org/officeDocument/2006/math">
                    <m:r>
                      <a:rPr lang="en-US" i="1" smtClean="0">
                        <a:latin typeface="Cambria Math" panose="02040503050406030204" pitchFamily="18" charset="0"/>
                      </a:rPr>
                      <m:t>𝐹𝑂𝑀</m:t>
                    </m:r>
                    <m:r>
                      <a:rPr lang="en-US" i="1" smtClean="0">
                        <a:latin typeface="Cambria Math" panose="02040503050406030204" pitchFamily="18" charset="0"/>
                      </a:rPr>
                      <m:t> + </m:t>
                    </m:r>
                    <m:r>
                      <a:rPr lang="en-US" i="1" smtClean="0">
                        <a:latin typeface="Cambria Math" panose="02040503050406030204" pitchFamily="18" charset="0"/>
                      </a:rPr>
                      <m:t>𝑉𝑂𝑀</m:t>
                    </m:r>
                    <m:r>
                      <a:rPr lang="en-US" b="0" i="1" smtClean="0">
                        <a:latin typeface="Cambria Math" panose="02040503050406030204" pitchFamily="18" charset="0"/>
                      </a:rPr>
                      <m:t>×</m:t>
                    </m:r>
                    <m:r>
                      <a:rPr lang="en-US" b="0" i="1" smtClean="0">
                        <a:latin typeface="Cambria Math" panose="02040503050406030204" pitchFamily="18" charset="0"/>
                      </a:rPr>
                      <m:t>𝐺𝑒𝑛𝑒𝑟𝑎𝑡𝑖𝑜𝑛</m:t>
                    </m:r>
                    <m:r>
                      <a:rPr lang="en-US" b="0" i="1" smtClean="0">
                        <a:latin typeface="Cambria Math" panose="02040503050406030204" pitchFamily="18" charset="0"/>
                      </a:rPr>
                      <m:t>=38000 +4</m:t>
                    </m:r>
                    <m:r>
                      <m:rPr>
                        <m:lit/>
                      </m:rPr>
                      <a:rPr lang="en-US" b="0" i="1" smtClean="0">
                        <a:latin typeface="Cambria Math" panose="02040503050406030204" pitchFamily="18" charset="0"/>
                      </a:rPr>
                      <m:t>.</m:t>
                    </m:r>
                    <m:r>
                      <a:rPr lang="en-US" b="0" i="1" smtClean="0">
                        <a:latin typeface="Cambria Math" panose="02040503050406030204" pitchFamily="18" charset="0"/>
                      </a:rPr>
                      <m:t>4×</m:t>
                    </m:r>
                    <m:r>
                      <a:rPr lang="en-US" b="0" i="1" smtClean="0">
                        <a:latin typeface="Cambria Math" panose="02040503050406030204" pitchFamily="18" charset="0"/>
                      </a:rPr>
                      <m:t>𝐺𝑒𝑛𝑒𝑟𝑎𝑡𝑖𝑜𝑛</m:t>
                    </m:r>
                    <m:r>
                      <a:rPr lang="en-US" b="0" i="1" smtClean="0">
                        <a:latin typeface="Cambria Math" panose="02040503050406030204" pitchFamily="18" charset="0"/>
                      </a:rPr>
                      <m:t> </m:t>
                    </m:r>
                  </m:oMath>
                </a14:m>
                <a:endParaRPr lang="en-US" dirty="0"/>
              </a:p>
              <a:p>
                <a:r>
                  <a:rPr lang="en-US" dirty="0"/>
                  <a:t>Nominal Capacity Factor : 60% </a:t>
                </a:r>
              </a:p>
              <a:p>
                <a:r>
                  <a:rPr lang="en-US" dirty="0"/>
                  <a:t>Emission Factor : 0.34 </a:t>
                </a:r>
                <a14:m>
                  <m:oMath xmlns:m="http://schemas.openxmlformats.org/officeDocument/2006/math">
                    <m:r>
                      <a:rPr lang="en-US" b="0" i="1" smtClean="0">
                        <a:latin typeface="Cambria Math" panose="02040503050406030204" pitchFamily="18" charset="0"/>
                      </a:rPr>
                      <m:t>𝑡𝐶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𝑀𝑊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𝑡h</m:t>
                        </m:r>
                      </m:sub>
                    </m:sSub>
                  </m:oMath>
                </a14:m>
                <a:endParaRPr lang="en-US" dirty="0"/>
              </a:p>
              <a:p>
                <a:endParaRPr lang="en-US" dirty="0"/>
              </a:p>
            </p:txBody>
          </p:sp>
        </mc:Choice>
        <mc:Fallback xmlns="">
          <p:sp>
            <p:nvSpPr>
              <p:cNvPr id="3" name="Content Placeholder 2">
                <a:extLst>
                  <a:ext uri="{FF2B5EF4-FFF2-40B4-BE49-F238E27FC236}">
                    <a16:creationId xmlns:a16="http://schemas.microsoft.com/office/drawing/2014/main" id="{42599AB8-91E4-4F93-A9AD-F7CD9681CDF6}"/>
                  </a:ext>
                </a:extLst>
              </p:cNvPr>
              <p:cNvSpPr>
                <a:spLocks noGrp="1" noRot="1" noChangeAspect="1" noMove="1" noResize="1" noEditPoints="1" noAdjustHandles="1" noChangeArrowheads="1" noChangeShapeType="1" noTextEdit="1"/>
              </p:cNvSpPr>
              <p:nvPr>
                <p:ph idx="1"/>
              </p:nvPr>
            </p:nvSpPr>
            <p:spPr>
              <a:blipFill>
                <a:blip r:embed="rId3"/>
                <a:stretch>
                  <a:fillRect l="-500" t="-1368"/>
                </a:stretch>
              </a:blipFill>
            </p:spPr>
            <p:txBody>
              <a:bodyPr/>
              <a:lstStyle/>
              <a:p>
                <a:r>
                  <a:rPr lang="fr-FR">
                    <a:noFill/>
                  </a:rPr>
                  <a:t> </a:t>
                </a:r>
              </a:p>
            </p:txBody>
          </p:sp>
        </mc:Fallback>
      </mc:AlternateContent>
      <p:sp>
        <p:nvSpPr>
          <p:cNvPr id="4" name="Slide Number Placeholder 3">
            <a:extLst>
              <a:ext uri="{FF2B5EF4-FFF2-40B4-BE49-F238E27FC236}">
                <a16:creationId xmlns:a16="http://schemas.microsoft.com/office/drawing/2014/main" id="{9E9F4873-64EF-43CF-B4C4-C8DA652DCCAC}"/>
              </a:ext>
            </a:extLst>
          </p:cNvPr>
          <p:cNvSpPr>
            <a:spLocks noGrp="1"/>
          </p:cNvSpPr>
          <p:nvPr>
            <p:ph type="sldNum" sz="quarter" idx="12"/>
          </p:nvPr>
        </p:nvSpPr>
        <p:spPr/>
        <p:txBody>
          <a:bodyPr/>
          <a:lstStyle/>
          <a:p>
            <a:fld id="{E31375A4-56A4-47D6-9801-1991572033F7}" type="slidenum">
              <a:rPr lang="en-US" smtClean="0"/>
              <a:t>49</a:t>
            </a:fld>
            <a:endParaRPr lang="en-US"/>
          </a:p>
        </p:txBody>
      </p:sp>
    </p:spTree>
    <p:extLst>
      <p:ext uri="{BB962C8B-B14F-4D97-AF65-F5344CB8AC3E}">
        <p14:creationId xmlns:p14="http://schemas.microsoft.com/office/powerpoint/2010/main" val="282467400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26B2A-07B0-4A90-9790-E9FA6E41A436}"/>
              </a:ext>
            </a:extLst>
          </p:cNvPr>
          <p:cNvSpPr>
            <a:spLocks noGrp="1"/>
          </p:cNvSpPr>
          <p:nvPr>
            <p:ph type="title"/>
          </p:nvPr>
        </p:nvSpPr>
        <p:spPr/>
        <p:txBody>
          <a:bodyPr/>
          <a:lstStyle/>
          <a:p>
            <a:r>
              <a:rPr lang="en-US" dirty="0"/>
              <a:t>What about in the UK and Germany?</a:t>
            </a:r>
            <a:endParaRPr lang="fr-FR" dirty="0"/>
          </a:p>
        </p:txBody>
      </p:sp>
      <p:sp>
        <p:nvSpPr>
          <p:cNvPr id="6" name="Content Placeholder 5">
            <a:extLst>
              <a:ext uri="{FF2B5EF4-FFF2-40B4-BE49-F238E27FC236}">
                <a16:creationId xmlns:a16="http://schemas.microsoft.com/office/drawing/2014/main" id="{82373AB5-A1FB-48E4-BEAC-B60A90DE634D}"/>
              </a:ext>
            </a:extLst>
          </p:cNvPr>
          <p:cNvSpPr>
            <a:spLocks noGrp="1"/>
          </p:cNvSpPr>
          <p:nvPr>
            <p:ph idx="1"/>
          </p:nvPr>
        </p:nvSpPr>
        <p:spPr>
          <a:xfrm>
            <a:off x="609601" y="1097281"/>
            <a:ext cx="11305308" cy="1045556"/>
          </a:xfrm>
        </p:spPr>
        <p:txBody>
          <a:bodyPr>
            <a:normAutofit/>
          </a:bodyPr>
          <a:lstStyle/>
          <a:p>
            <a:r>
              <a:rPr lang="en-US" dirty="0"/>
              <a:t>UK has hybrid pricing instrument to achieve ambitious GHG target in 2030 (&lt;50% versus 1990 level)</a:t>
            </a:r>
          </a:p>
          <a:p>
            <a:r>
              <a:rPr lang="en-US" dirty="0"/>
              <a:t>Germany follows ETS scheme, which opens the market for allowance trading between companies</a:t>
            </a:r>
            <a:endParaRPr lang="fr-FR" dirty="0"/>
          </a:p>
        </p:txBody>
      </p:sp>
      <p:sp>
        <p:nvSpPr>
          <p:cNvPr id="4" name="Slide Number Placeholder 3">
            <a:extLst>
              <a:ext uri="{FF2B5EF4-FFF2-40B4-BE49-F238E27FC236}">
                <a16:creationId xmlns:a16="http://schemas.microsoft.com/office/drawing/2014/main" id="{B90B2015-58AF-46B6-BAAD-6A5B6C24B9C2}"/>
              </a:ext>
            </a:extLst>
          </p:cNvPr>
          <p:cNvSpPr>
            <a:spLocks noGrp="1"/>
          </p:cNvSpPr>
          <p:nvPr>
            <p:ph type="sldNum" sz="quarter" idx="12"/>
          </p:nvPr>
        </p:nvSpPr>
        <p:spPr/>
        <p:txBody>
          <a:bodyPr/>
          <a:lstStyle/>
          <a:p>
            <a:fld id="{E31375A4-56A4-47D6-9801-1991572033F7}" type="slidenum">
              <a:rPr lang="en-US" smtClean="0"/>
              <a:t>5</a:t>
            </a:fld>
            <a:endParaRPr lang="en-US"/>
          </a:p>
        </p:txBody>
      </p:sp>
      <p:pic>
        <p:nvPicPr>
          <p:cNvPr id="1026" name="Picture 2" descr="Gambar terkait">
            <a:extLst>
              <a:ext uri="{FF2B5EF4-FFF2-40B4-BE49-F238E27FC236}">
                <a16:creationId xmlns:a16="http://schemas.microsoft.com/office/drawing/2014/main" id="{B19C07FF-11B6-4367-B81D-861557E565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1" t="12929" r="33940" b="19487"/>
          <a:stretch/>
        </p:blipFill>
        <p:spPr bwMode="auto">
          <a:xfrm>
            <a:off x="812800" y="2207850"/>
            <a:ext cx="3926438" cy="3575892"/>
          </a:xfrm>
          <a:prstGeom prst="roundRect">
            <a:avLst>
              <a:gd name="adj" fmla="val 71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67E3CE5E-3095-400D-97E2-53609099C089}"/>
              </a:ext>
            </a:extLst>
          </p:cNvPr>
          <p:cNvCxnSpPr/>
          <p:nvPr/>
        </p:nvCxnSpPr>
        <p:spPr>
          <a:xfrm>
            <a:off x="1885585" y="2641601"/>
            <a:ext cx="3398982" cy="0"/>
          </a:xfrm>
          <a:prstGeom prst="straightConnector1">
            <a:avLst/>
          </a:prstGeom>
          <a:ln w="57150">
            <a:solidFill>
              <a:srgbClr val="32943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509170C4-A6E7-4E52-8341-FC1854D16D36}"/>
              </a:ext>
            </a:extLst>
          </p:cNvPr>
          <p:cNvCxnSpPr>
            <a:cxnSpLocks/>
          </p:cNvCxnSpPr>
          <p:nvPr/>
        </p:nvCxnSpPr>
        <p:spPr>
          <a:xfrm>
            <a:off x="3320474" y="4179456"/>
            <a:ext cx="2008908" cy="0"/>
          </a:xfrm>
          <a:prstGeom prst="straightConnector1">
            <a:avLst/>
          </a:prstGeom>
          <a:ln w="57150">
            <a:solidFill>
              <a:srgbClr val="FF6A2C"/>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Diagram 9">
            <a:extLst>
              <a:ext uri="{FF2B5EF4-FFF2-40B4-BE49-F238E27FC236}">
                <a16:creationId xmlns:a16="http://schemas.microsoft.com/office/drawing/2014/main" id="{37B0EAE4-9255-438E-9543-41A7BE201F99}"/>
              </a:ext>
            </a:extLst>
          </p:cNvPr>
          <p:cNvGraphicFramePr/>
          <p:nvPr>
            <p:extLst>
              <p:ext uri="{D42A27DB-BD31-4B8C-83A1-F6EECF244321}">
                <p14:modId xmlns:p14="http://schemas.microsoft.com/office/powerpoint/2010/main" val="3826636535"/>
              </p:ext>
            </p:extLst>
          </p:nvPr>
        </p:nvGraphicFramePr>
        <p:xfrm>
          <a:off x="5547800" y="2317635"/>
          <a:ext cx="6025361" cy="3172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Content Placeholder 5">
            <a:extLst>
              <a:ext uri="{FF2B5EF4-FFF2-40B4-BE49-F238E27FC236}">
                <a16:creationId xmlns:a16="http://schemas.microsoft.com/office/drawing/2014/main" id="{4545C780-548C-4F65-AEAB-9A21BE2FDD0E}"/>
              </a:ext>
            </a:extLst>
          </p:cNvPr>
          <p:cNvSpPr txBox="1">
            <a:spLocks/>
          </p:cNvSpPr>
          <p:nvPr/>
        </p:nvSpPr>
        <p:spPr>
          <a:xfrm>
            <a:off x="5684477" y="5225270"/>
            <a:ext cx="5897922" cy="932249"/>
          </a:xfrm>
          <a:prstGeom prst="rect">
            <a:avLst/>
          </a:prstGeom>
          <a:solidFill>
            <a:schemeClr val="accent1">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marL="0" indent="0" algn="just">
              <a:buFont typeface="Arial" pitchFamily="34" charset="0"/>
              <a:buNone/>
            </a:pPr>
            <a:r>
              <a:rPr lang="en-US" dirty="0"/>
              <a:t>Both instruments increase domestic wholesale electricity price differently (</a:t>
            </a:r>
            <a:r>
              <a:rPr lang="en-US" b="1" dirty="0">
                <a:latin typeface="Franklin Gothic Demi" panose="020B0703020102020204" pitchFamily="34" charset="0"/>
              </a:rPr>
              <a:t>UK being higher</a:t>
            </a:r>
            <a:r>
              <a:rPr lang="en-US" dirty="0"/>
              <a:t>)</a:t>
            </a:r>
            <a:endParaRPr lang="fr-FR" dirty="0"/>
          </a:p>
        </p:txBody>
      </p:sp>
    </p:spTree>
    <p:extLst>
      <p:ext uri="{BB962C8B-B14F-4D97-AF65-F5344CB8AC3E}">
        <p14:creationId xmlns:p14="http://schemas.microsoft.com/office/powerpoint/2010/main" val="3504702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graphicEl>
                                              <a:dgm id="{ADF15BF6-1CD1-449E-B517-AA3C531AF7D9}"/>
                                            </p:graphicEl>
                                          </p:spTgt>
                                        </p:tgtEl>
                                        <p:attrNameLst>
                                          <p:attrName>style.visibility</p:attrName>
                                        </p:attrNameLst>
                                      </p:cBhvr>
                                      <p:to>
                                        <p:strVal val="visible"/>
                                      </p:to>
                                    </p:set>
                                    <p:animEffect transition="in" filter="fade">
                                      <p:cBhvr>
                                        <p:cTn id="11" dur="500"/>
                                        <p:tgtEl>
                                          <p:spTgt spid="10">
                                            <p:graphicEl>
                                              <a:dgm id="{ADF15BF6-1CD1-449E-B517-AA3C531AF7D9}"/>
                                            </p:graphic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graphicEl>
                                              <a:dgm id="{27D13EE4-8C14-4C39-B3BE-5D7437591741}"/>
                                            </p:graphicEl>
                                          </p:spTgt>
                                        </p:tgtEl>
                                        <p:attrNameLst>
                                          <p:attrName>style.visibility</p:attrName>
                                        </p:attrNameLst>
                                      </p:cBhvr>
                                      <p:to>
                                        <p:strVal val="visible"/>
                                      </p:to>
                                    </p:set>
                                    <p:animEffect transition="in" filter="fade">
                                      <p:cBhvr>
                                        <p:cTn id="14" dur="500"/>
                                        <p:tgtEl>
                                          <p:spTgt spid="10">
                                            <p:graphicEl>
                                              <a:dgm id="{27D13EE4-8C14-4C39-B3BE-5D7437591741}"/>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graphicEl>
                                              <a:dgm id="{A7A385DB-589F-4B6D-BFFB-615A9F4C77EA}"/>
                                            </p:graphicEl>
                                          </p:spTgt>
                                        </p:tgtEl>
                                        <p:attrNameLst>
                                          <p:attrName>style.visibility</p:attrName>
                                        </p:attrNameLst>
                                      </p:cBhvr>
                                      <p:to>
                                        <p:strVal val="visible"/>
                                      </p:to>
                                    </p:set>
                                    <p:animEffect transition="in" filter="fade">
                                      <p:cBhvr>
                                        <p:cTn id="17" dur="500"/>
                                        <p:tgtEl>
                                          <p:spTgt spid="10">
                                            <p:graphicEl>
                                              <a:dgm id="{A7A385DB-589F-4B6D-BFFB-615A9F4C77EA}"/>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graphicEl>
                                              <a:dgm id="{A7C6C29F-8F21-439E-9F59-6C8193D03D49}"/>
                                            </p:graphicEl>
                                          </p:spTgt>
                                        </p:tgtEl>
                                        <p:attrNameLst>
                                          <p:attrName>style.visibility</p:attrName>
                                        </p:attrNameLst>
                                      </p:cBhvr>
                                      <p:to>
                                        <p:strVal val="visible"/>
                                      </p:to>
                                    </p:set>
                                    <p:animEffect transition="in" filter="fade">
                                      <p:cBhvr>
                                        <p:cTn id="21" dur="500"/>
                                        <p:tgtEl>
                                          <p:spTgt spid="10">
                                            <p:graphicEl>
                                              <a:dgm id="{A7C6C29F-8F21-439E-9F59-6C8193D03D49}"/>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0">
                                            <p:graphicEl>
                                              <a:dgm id="{5EE755AC-42B6-4D37-99C7-CF3F73755A78}"/>
                                            </p:graphicEl>
                                          </p:spTgt>
                                        </p:tgtEl>
                                        <p:attrNameLst>
                                          <p:attrName>style.visibility</p:attrName>
                                        </p:attrNameLst>
                                      </p:cBhvr>
                                      <p:to>
                                        <p:strVal val="visible"/>
                                      </p:to>
                                    </p:set>
                                    <p:animEffect transition="in" filter="fade">
                                      <p:cBhvr>
                                        <p:cTn id="35" dur="500"/>
                                        <p:tgtEl>
                                          <p:spTgt spid="10">
                                            <p:graphicEl>
                                              <a:dgm id="{5EE755AC-42B6-4D37-99C7-CF3F73755A78}"/>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graphicEl>
                                              <a:dgm id="{F48EE63E-0AFE-4D1A-84B7-267025283501}"/>
                                            </p:graphicEl>
                                          </p:spTgt>
                                        </p:tgtEl>
                                        <p:attrNameLst>
                                          <p:attrName>style.visibility</p:attrName>
                                        </p:attrNameLst>
                                      </p:cBhvr>
                                      <p:to>
                                        <p:strVal val="visible"/>
                                      </p:to>
                                    </p:set>
                                    <p:animEffect transition="in" filter="fade">
                                      <p:cBhvr>
                                        <p:cTn id="38" dur="500"/>
                                        <p:tgtEl>
                                          <p:spTgt spid="10">
                                            <p:graphicEl>
                                              <a:dgm id="{F48EE63E-0AFE-4D1A-84B7-267025283501}"/>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graphicEl>
                                              <a:dgm id="{832B4211-376E-4F7A-B5A6-B427AEB49C1C}"/>
                                            </p:graphicEl>
                                          </p:spTgt>
                                        </p:tgtEl>
                                        <p:attrNameLst>
                                          <p:attrName>style.visibility</p:attrName>
                                        </p:attrNameLst>
                                      </p:cBhvr>
                                      <p:to>
                                        <p:strVal val="visible"/>
                                      </p:to>
                                    </p:set>
                                    <p:animEffect transition="in" filter="fade">
                                      <p:cBhvr>
                                        <p:cTn id="41" dur="500"/>
                                        <p:tgtEl>
                                          <p:spTgt spid="10">
                                            <p:graphicEl>
                                              <a:dgm id="{832B4211-376E-4F7A-B5A6-B427AEB49C1C}"/>
                                            </p:graphicEl>
                                          </p:spTgt>
                                        </p:tgtEl>
                                      </p:cBhvr>
                                    </p:animEffect>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10">
                                            <p:graphicEl>
                                              <a:dgm id="{D243EDAD-8E6D-414B-A8CE-964E24963E2A}"/>
                                            </p:graphicEl>
                                          </p:spTgt>
                                        </p:tgtEl>
                                        <p:attrNameLst>
                                          <p:attrName>style.visibility</p:attrName>
                                        </p:attrNameLst>
                                      </p:cBhvr>
                                      <p:to>
                                        <p:strVal val="visible"/>
                                      </p:to>
                                    </p:set>
                                    <p:animEffect transition="in" filter="fade">
                                      <p:cBhvr>
                                        <p:cTn id="45" dur="500"/>
                                        <p:tgtEl>
                                          <p:spTgt spid="10">
                                            <p:graphicEl>
                                              <a:dgm id="{D243EDAD-8E6D-414B-A8CE-964E24963E2A}"/>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6">
                                            <p:txEl>
                                              <p:pRg st="1" end="1"/>
                                            </p:txEl>
                                          </p:spTgt>
                                        </p:tgtEl>
                                        <p:attrNameLst>
                                          <p:attrName>style.visibility</p:attrName>
                                        </p:attrNameLst>
                                      </p:cBhvr>
                                      <p:to>
                                        <p:strVal val="visible"/>
                                      </p:to>
                                    </p:set>
                                    <p:animEffect transition="in" filter="fade">
                                      <p:cBhvr>
                                        <p:cTn id="50" dur="500"/>
                                        <p:tgtEl>
                                          <p:spTgt spid="6">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Graphic spid="10" grpId="0" uiExpand="1">
        <p:bldSub>
          <a:bldDgm bld="one"/>
        </p:bldSub>
      </p:bldGraphic>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7BFF-A4F0-449F-9DF0-623261815741}"/>
              </a:ext>
            </a:extLst>
          </p:cNvPr>
          <p:cNvSpPr>
            <a:spLocks noGrp="1"/>
          </p:cNvSpPr>
          <p:nvPr>
            <p:ph type="title"/>
          </p:nvPr>
        </p:nvSpPr>
        <p:spPr/>
        <p:txBody>
          <a:bodyPr/>
          <a:lstStyle/>
          <a:p>
            <a:r>
              <a:rPr lang="en-US"/>
              <a:t>Input Parameters - CCGT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599AB8-91E4-4F93-A9AD-F7CD9681CDF6}"/>
                  </a:ext>
                </a:extLst>
              </p:cNvPr>
              <p:cNvSpPr>
                <a:spLocks noGrp="1"/>
              </p:cNvSpPr>
              <p:nvPr>
                <p:ph idx="1"/>
              </p:nvPr>
            </p:nvSpPr>
            <p:spPr/>
            <p:txBody>
              <a:bodyPr/>
              <a:lstStyle/>
              <a:p>
                <a:r>
                  <a:rPr lang="en-US"/>
                  <a:t>Load Factors : 100% and 40% of nominal capacity (100 MW in GE and 100 MW in the UK)</a:t>
                </a:r>
              </a:p>
              <a:p>
                <a:r>
                  <a:rPr lang="en-US"/>
                  <a:t>Efficiencies : 58 % and 47 % for full-load and part-load, respectively</a:t>
                </a:r>
              </a:p>
              <a:p>
                <a:r>
                  <a:rPr lang="en-US"/>
                  <a:t>Cold Start-up time : 4h </a:t>
                </a:r>
              </a:p>
              <a:p>
                <a:r>
                  <a:rPr lang="en-US"/>
                  <a:t>Cold Start-up cost :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𝑐𝑜𝑎𝑙</m:t>
                        </m:r>
                      </m:sub>
                    </m:sSub>
                    <m:r>
                      <a:rPr lang="en-US" b="0" i="1" smtClean="0">
                        <a:latin typeface="Cambria Math" panose="02040503050406030204" pitchFamily="18" charset="0"/>
                      </a:rPr>
                      <m:t>×</m:t>
                    </m:r>
                    <m:d>
                      <m:dPr>
                        <m:ctrlPr>
                          <a:rPr lang="en-US" b="0" i="1" smtClean="0">
                            <a:latin typeface="Cambria Math" panose="02040503050406030204" pitchFamily="18" charset="0"/>
                          </a:rPr>
                        </m:ctrlPr>
                      </m:dPr>
                      <m:e>
                        <m:r>
                          <a:rPr lang="en-US" b="0" i="1" smtClean="0">
                            <a:latin typeface="Cambria Math" panose="02040503050406030204" pitchFamily="18" charset="0"/>
                          </a:rPr>
                          <m:t>𝐷𝑒𝑝𝑟𝑒𝑐𝑖𝑎𝑡𝑖𝑜𝑛</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𝑟𝑒𝑞𝑢𝑖𝑟𝑒𝑚𝑒𝑛𝑡</m:t>
                        </m:r>
                      </m:e>
                    </m:d>
                  </m:oMath>
                </a14:m>
                <a:endParaRPr lang="en-US" b="0"/>
              </a:p>
              <a:p>
                <a:pPr marL="0" indent="0">
                  <a:buNone/>
                </a:pPr>
                <a:r>
                  <a:rPr lang="en-US"/>
                  <a:t>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𝑐𝑜𝑎𝑙</m:t>
                        </m:r>
                      </m:sub>
                    </m:sSub>
                    <m:r>
                      <a:rPr lang="en-US" b="0" i="1" smtClean="0">
                        <a:latin typeface="Cambria Math" panose="02040503050406030204" pitchFamily="18" charset="0"/>
                      </a:rPr>
                      <m:t>×(105</m:t>
                    </m:r>
                    <m:r>
                      <a:rPr lang="fr-FR" b="0" i="1" smtClean="0">
                        <a:latin typeface="Cambria Math" panose="02040503050406030204" pitchFamily="18" charset="0"/>
                      </a:rPr>
                      <m:t> </m:t>
                    </m:r>
                    <m:r>
                      <a:rPr lang="en-US" b="0" i="1" smtClean="0">
                        <a:latin typeface="Cambria Math" panose="02040503050406030204" pitchFamily="18" charset="0"/>
                      </a:rPr>
                      <m:t>+ 2.7×</m:t>
                    </m:r>
                    <m:r>
                      <a:rPr lang="en-US" b="0" i="1" smtClean="0">
                        <a:latin typeface="Cambria Math" panose="02040503050406030204" pitchFamily="18" charset="0"/>
                      </a:rPr>
                      <m:t>𝐹𝑢𝑒𝑙</m:t>
                    </m:r>
                    <m:r>
                      <a:rPr lang="en-US" b="0" i="1" smtClean="0">
                        <a:latin typeface="Cambria Math" panose="02040503050406030204" pitchFamily="18" charset="0"/>
                      </a:rPr>
                      <m:t> </m:t>
                    </m:r>
                    <m:r>
                      <a:rPr lang="en-US" b="0" i="1" smtClean="0">
                        <a:latin typeface="Cambria Math" panose="02040503050406030204" pitchFamily="18" charset="0"/>
                      </a:rPr>
                      <m:t>𝐶𝑜𝑠𝑡</m:t>
                    </m:r>
                    <m:r>
                      <a:rPr lang="en-US" b="0" i="1" smtClean="0">
                        <a:latin typeface="Cambria Math" panose="02040503050406030204" pitchFamily="18" charset="0"/>
                      </a:rPr>
                      <m:t>)</m:t>
                    </m:r>
                  </m:oMath>
                </a14:m>
                <a:endParaRPr lang="en-US" b="0"/>
              </a:p>
              <a:p>
                <a:r>
                  <a:rPr lang="en-US"/>
                  <a:t>O&amp;M Cost  = </a:t>
                </a:r>
                <a14:m>
                  <m:oMath xmlns:m="http://schemas.openxmlformats.org/officeDocument/2006/math">
                    <m:r>
                      <a:rPr lang="en-US" i="1" smtClean="0">
                        <a:latin typeface="Cambria Math" panose="02040503050406030204" pitchFamily="18" charset="0"/>
                      </a:rPr>
                      <m:t>𝐹𝑂𝑀</m:t>
                    </m:r>
                    <m:r>
                      <a:rPr lang="en-US" i="1" smtClean="0">
                        <a:latin typeface="Cambria Math" panose="02040503050406030204" pitchFamily="18" charset="0"/>
                      </a:rPr>
                      <m:t> + </m:t>
                    </m:r>
                    <m:r>
                      <a:rPr lang="en-US" i="1" smtClean="0">
                        <a:latin typeface="Cambria Math" panose="02040503050406030204" pitchFamily="18" charset="0"/>
                      </a:rPr>
                      <m:t>𝑉𝑂𝑀</m:t>
                    </m:r>
                    <m:r>
                      <a:rPr lang="en-US" b="0" i="1" smtClean="0">
                        <a:latin typeface="Cambria Math" panose="02040503050406030204" pitchFamily="18" charset="0"/>
                      </a:rPr>
                      <m:t>×</m:t>
                    </m:r>
                    <m:r>
                      <a:rPr lang="en-US" b="0" i="1" smtClean="0">
                        <a:latin typeface="Cambria Math" panose="02040503050406030204" pitchFamily="18" charset="0"/>
                      </a:rPr>
                      <m:t>𝐺𝑒𝑛𝑒𝑟𝑎𝑡𝑖𝑜𝑛</m:t>
                    </m:r>
                    <m:r>
                      <a:rPr lang="en-US" b="0" i="1" smtClean="0">
                        <a:latin typeface="Cambria Math" panose="02040503050406030204" pitchFamily="18" charset="0"/>
                      </a:rPr>
                      <m:t>=28000 +2.3×</m:t>
                    </m:r>
                    <m:r>
                      <a:rPr lang="en-US" b="0" i="1" smtClean="0">
                        <a:latin typeface="Cambria Math" panose="02040503050406030204" pitchFamily="18" charset="0"/>
                      </a:rPr>
                      <m:t>𝐺𝑒𝑛𝑒𝑟𝑎𝑡𝑖𝑜𝑛</m:t>
                    </m:r>
                    <m:r>
                      <a:rPr lang="en-US" b="0" i="1" smtClean="0">
                        <a:latin typeface="Cambria Math" panose="02040503050406030204" pitchFamily="18" charset="0"/>
                      </a:rPr>
                      <m:t> </m:t>
                    </m:r>
                  </m:oMath>
                </a14:m>
                <a:endParaRPr lang="en-US"/>
              </a:p>
              <a:p>
                <a:r>
                  <a:rPr lang="en-US"/>
                  <a:t>Nominal Capacity Factor : 75% </a:t>
                </a:r>
              </a:p>
              <a:p>
                <a:r>
                  <a:rPr lang="en-US"/>
                  <a:t>Emission Factor : 0.25 </a:t>
                </a:r>
                <a14:m>
                  <m:oMath xmlns:m="http://schemas.openxmlformats.org/officeDocument/2006/math">
                    <m:r>
                      <a:rPr lang="en-US" b="0" i="1" smtClean="0">
                        <a:latin typeface="Cambria Math" panose="02040503050406030204" pitchFamily="18" charset="0"/>
                      </a:rPr>
                      <m:t>𝑡𝐶</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𝑀𝑊</m:t>
                    </m:r>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𝑡h</m:t>
                        </m:r>
                      </m:sub>
                    </m:sSub>
                  </m:oMath>
                </a14:m>
                <a:endParaRPr lang="en-US"/>
              </a:p>
              <a:p>
                <a:endParaRPr lang="en-US"/>
              </a:p>
            </p:txBody>
          </p:sp>
        </mc:Choice>
        <mc:Fallback xmlns="">
          <p:sp>
            <p:nvSpPr>
              <p:cNvPr id="3" name="Content Placeholder 2">
                <a:extLst>
                  <a:ext uri="{FF2B5EF4-FFF2-40B4-BE49-F238E27FC236}">
                    <a16:creationId xmlns:a16="http://schemas.microsoft.com/office/drawing/2014/main" id="{42599AB8-91E4-4F93-A9AD-F7CD9681CDF6}"/>
                  </a:ext>
                </a:extLst>
              </p:cNvPr>
              <p:cNvSpPr>
                <a:spLocks noGrp="1" noRot="1" noChangeAspect="1" noMove="1" noResize="1" noEditPoints="1" noAdjustHandles="1" noChangeArrowheads="1" noChangeShapeType="1" noTextEdit="1"/>
              </p:cNvSpPr>
              <p:nvPr>
                <p:ph idx="1"/>
              </p:nvPr>
            </p:nvSpPr>
            <p:spPr>
              <a:blipFill>
                <a:blip r:embed="rId3"/>
                <a:stretch>
                  <a:fillRect l="-500" t="-1368"/>
                </a:stretch>
              </a:blipFill>
            </p:spPr>
            <p:txBody>
              <a:bodyPr/>
              <a:lstStyle/>
              <a:p>
                <a:r>
                  <a:rPr lang="fr-FR">
                    <a:noFill/>
                  </a:rPr>
                  <a:t> </a:t>
                </a:r>
              </a:p>
            </p:txBody>
          </p:sp>
        </mc:Fallback>
      </mc:AlternateContent>
      <p:sp>
        <p:nvSpPr>
          <p:cNvPr id="4" name="Slide Number Placeholder 3">
            <a:extLst>
              <a:ext uri="{FF2B5EF4-FFF2-40B4-BE49-F238E27FC236}">
                <a16:creationId xmlns:a16="http://schemas.microsoft.com/office/drawing/2014/main" id="{61FE1ACE-DAED-417B-AE48-748A682975CB}"/>
              </a:ext>
            </a:extLst>
          </p:cNvPr>
          <p:cNvSpPr>
            <a:spLocks noGrp="1"/>
          </p:cNvSpPr>
          <p:nvPr>
            <p:ph type="sldNum" sz="quarter" idx="12"/>
          </p:nvPr>
        </p:nvSpPr>
        <p:spPr/>
        <p:txBody>
          <a:bodyPr/>
          <a:lstStyle/>
          <a:p>
            <a:fld id="{E31375A4-56A4-47D6-9801-1991572033F7}" type="slidenum">
              <a:rPr lang="en-US" smtClean="0"/>
              <a:t>50</a:t>
            </a:fld>
            <a:endParaRPr lang="en-US"/>
          </a:p>
        </p:txBody>
      </p:sp>
    </p:spTree>
    <p:extLst>
      <p:ext uri="{BB962C8B-B14F-4D97-AF65-F5344CB8AC3E}">
        <p14:creationId xmlns:p14="http://schemas.microsoft.com/office/powerpoint/2010/main" val="327602256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AB6CE346-6ED9-48F2-B5FB-6076230C6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Slide Number Placeholder 1">
            <a:extLst>
              <a:ext uri="{FF2B5EF4-FFF2-40B4-BE49-F238E27FC236}">
                <a16:creationId xmlns:a16="http://schemas.microsoft.com/office/drawing/2014/main" id="{4D308AB6-990C-4F26-8B3F-442E3E1A2E31}"/>
              </a:ext>
            </a:extLst>
          </p:cNvPr>
          <p:cNvSpPr>
            <a:spLocks noGrp="1"/>
          </p:cNvSpPr>
          <p:nvPr>
            <p:ph type="sldNum" sz="quarter" idx="12"/>
          </p:nvPr>
        </p:nvSpPr>
        <p:spPr/>
        <p:txBody>
          <a:bodyPr/>
          <a:lstStyle/>
          <a:p>
            <a:fld id="{E31375A4-56A4-47D6-9801-1991572033F7}" type="slidenum">
              <a:rPr lang="en-US" smtClean="0"/>
              <a:t>51</a:t>
            </a:fld>
            <a:endParaRPr lang="en-US"/>
          </a:p>
        </p:txBody>
      </p:sp>
    </p:spTree>
    <p:extLst>
      <p:ext uri="{BB962C8B-B14F-4D97-AF65-F5344CB8AC3E}">
        <p14:creationId xmlns:p14="http://schemas.microsoft.com/office/powerpoint/2010/main" val="4608938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68A6-6C17-460A-96EF-45E99DC802D6}"/>
              </a:ext>
            </a:extLst>
          </p:cNvPr>
          <p:cNvSpPr>
            <a:spLocks noGrp="1"/>
          </p:cNvSpPr>
          <p:nvPr>
            <p:ph type="title"/>
          </p:nvPr>
        </p:nvSpPr>
        <p:spPr/>
        <p:txBody>
          <a:bodyPr/>
          <a:lstStyle/>
          <a:p>
            <a:r>
              <a:rPr lang="en-US"/>
              <a:t>Model Demonstration</a:t>
            </a:r>
          </a:p>
        </p:txBody>
      </p:sp>
      <p:pic>
        <p:nvPicPr>
          <p:cNvPr id="4" name="Content Placeholder 5" descr="A close up of a map&#10;&#10;Description generated with high confidence">
            <a:extLst>
              <a:ext uri="{FF2B5EF4-FFF2-40B4-BE49-F238E27FC236}">
                <a16:creationId xmlns:a16="http://schemas.microsoft.com/office/drawing/2014/main" id="{51AF8138-7D82-49DB-8DB0-07DFE2FB7C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045" y="980639"/>
            <a:ext cx="10695911" cy="4896722"/>
          </a:xfrm>
        </p:spPr>
      </p:pic>
      <p:sp>
        <p:nvSpPr>
          <p:cNvPr id="3" name="Slide Number Placeholder 2">
            <a:extLst>
              <a:ext uri="{FF2B5EF4-FFF2-40B4-BE49-F238E27FC236}">
                <a16:creationId xmlns:a16="http://schemas.microsoft.com/office/drawing/2014/main" id="{0C5FD700-AFA1-46CF-A081-962538BE4890}"/>
              </a:ext>
            </a:extLst>
          </p:cNvPr>
          <p:cNvSpPr>
            <a:spLocks noGrp="1"/>
          </p:cNvSpPr>
          <p:nvPr>
            <p:ph type="sldNum" sz="quarter" idx="12"/>
          </p:nvPr>
        </p:nvSpPr>
        <p:spPr/>
        <p:txBody>
          <a:bodyPr/>
          <a:lstStyle/>
          <a:p>
            <a:fld id="{E31375A4-56A4-47D6-9801-1991572033F7}" type="slidenum">
              <a:rPr lang="en-US" smtClean="0"/>
              <a:t>52</a:t>
            </a:fld>
            <a:endParaRPr lang="en-US"/>
          </a:p>
        </p:txBody>
      </p:sp>
    </p:spTree>
    <p:extLst>
      <p:ext uri="{BB962C8B-B14F-4D97-AF65-F5344CB8AC3E}">
        <p14:creationId xmlns:p14="http://schemas.microsoft.com/office/powerpoint/2010/main" val="3194871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close up of a map&#10;&#10;Description generated with high confidence">
            <a:extLst>
              <a:ext uri="{FF2B5EF4-FFF2-40B4-BE49-F238E27FC236}">
                <a16:creationId xmlns:a16="http://schemas.microsoft.com/office/drawing/2014/main" id="{9505756D-93DF-4850-8627-A60CF6F8CC28}"/>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Slide Number Placeholder 1">
            <a:extLst>
              <a:ext uri="{FF2B5EF4-FFF2-40B4-BE49-F238E27FC236}">
                <a16:creationId xmlns:a16="http://schemas.microsoft.com/office/drawing/2014/main" id="{36BADD24-9E20-4FFD-8C2F-09636F0CFA8F}"/>
              </a:ext>
            </a:extLst>
          </p:cNvPr>
          <p:cNvSpPr>
            <a:spLocks noGrp="1"/>
          </p:cNvSpPr>
          <p:nvPr>
            <p:ph type="sldNum" sz="quarter" idx="12"/>
          </p:nvPr>
        </p:nvSpPr>
        <p:spPr/>
        <p:txBody>
          <a:bodyPr/>
          <a:lstStyle/>
          <a:p>
            <a:fld id="{E31375A4-56A4-47D6-9801-1991572033F7}" type="slidenum">
              <a:rPr lang="en-US" smtClean="0"/>
              <a:t>53</a:t>
            </a:fld>
            <a:endParaRPr lang="en-US"/>
          </a:p>
        </p:txBody>
      </p:sp>
    </p:spTree>
    <p:extLst>
      <p:ext uri="{BB962C8B-B14F-4D97-AF65-F5344CB8AC3E}">
        <p14:creationId xmlns:p14="http://schemas.microsoft.com/office/powerpoint/2010/main" val="8593910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descr="A close up of a map&#10;&#10;Description generated with very high confidence">
            <a:extLst>
              <a:ext uri="{FF2B5EF4-FFF2-40B4-BE49-F238E27FC236}">
                <a16:creationId xmlns:a16="http://schemas.microsoft.com/office/drawing/2014/main" id="{C1AF5B20-FB8C-4E41-BC88-83428658AA0C}"/>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638175"/>
            <a:ext cx="12192000" cy="5581650"/>
          </a:xfrm>
          <a:prstGeom prst="rect">
            <a:avLst/>
          </a:prstGeom>
        </p:spPr>
      </p:pic>
      <p:sp>
        <p:nvSpPr>
          <p:cNvPr id="2" name="Slide Number Placeholder 1">
            <a:extLst>
              <a:ext uri="{FF2B5EF4-FFF2-40B4-BE49-F238E27FC236}">
                <a16:creationId xmlns:a16="http://schemas.microsoft.com/office/drawing/2014/main" id="{7310CCCA-9DF3-4C74-8F45-680C47B1E735}"/>
              </a:ext>
            </a:extLst>
          </p:cNvPr>
          <p:cNvSpPr>
            <a:spLocks noGrp="1"/>
          </p:cNvSpPr>
          <p:nvPr>
            <p:ph type="sldNum" sz="quarter" idx="12"/>
          </p:nvPr>
        </p:nvSpPr>
        <p:spPr/>
        <p:txBody>
          <a:bodyPr/>
          <a:lstStyle/>
          <a:p>
            <a:fld id="{E31375A4-56A4-47D6-9801-1991572033F7}" type="slidenum">
              <a:rPr lang="en-US" smtClean="0"/>
              <a:t>54</a:t>
            </a:fld>
            <a:endParaRPr lang="en-US"/>
          </a:p>
        </p:txBody>
      </p:sp>
    </p:spTree>
    <p:extLst>
      <p:ext uri="{BB962C8B-B14F-4D97-AF65-F5344CB8AC3E}">
        <p14:creationId xmlns:p14="http://schemas.microsoft.com/office/powerpoint/2010/main" val="1314533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D62F6-027F-4128-BC17-A22899E4AABD}"/>
              </a:ext>
            </a:extLst>
          </p:cNvPr>
          <p:cNvSpPr>
            <a:spLocks noGrp="1"/>
          </p:cNvSpPr>
          <p:nvPr>
            <p:ph type="title"/>
          </p:nvPr>
        </p:nvSpPr>
        <p:spPr/>
        <p:txBody>
          <a:bodyPr/>
          <a:lstStyle/>
          <a:p>
            <a:r>
              <a:rPr lang="en-US" dirty="0"/>
              <a:t>Overall Results</a:t>
            </a:r>
          </a:p>
        </p:txBody>
      </p:sp>
      <p:pic>
        <p:nvPicPr>
          <p:cNvPr id="4" name="Picture 3" descr="A close up of a map&#10;&#10;Description generated with high confidence">
            <a:extLst>
              <a:ext uri="{FF2B5EF4-FFF2-40B4-BE49-F238E27FC236}">
                <a16:creationId xmlns:a16="http://schemas.microsoft.com/office/drawing/2014/main" id="{9550FA1B-36AF-48C9-90FC-750E4EC9997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946181"/>
            <a:ext cx="6017553" cy="2754911"/>
          </a:xfrm>
          <a:prstGeom prst="rect">
            <a:avLst/>
          </a:prstGeom>
        </p:spPr>
      </p:pic>
      <p:pic>
        <p:nvPicPr>
          <p:cNvPr id="5" name="Picture 4" descr="A close up of a map&#10;&#10;Description generated with very high confidence">
            <a:extLst>
              <a:ext uri="{FF2B5EF4-FFF2-40B4-BE49-F238E27FC236}">
                <a16:creationId xmlns:a16="http://schemas.microsoft.com/office/drawing/2014/main" id="{EC4F06D5-0D8A-4CB4-8B9F-5E066EF0CBF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74447" y="1946181"/>
            <a:ext cx="6017553" cy="2754911"/>
          </a:xfrm>
          <a:prstGeom prst="rect">
            <a:avLst/>
          </a:prstGeom>
        </p:spPr>
      </p:pic>
      <p:sp>
        <p:nvSpPr>
          <p:cNvPr id="6" name="Slide Number Placeholder 5">
            <a:extLst>
              <a:ext uri="{FF2B5EF4-FFF2-40B4-BE49-F238E27FC236}">
                <a16:creationId xmlns:a16="http://schemas.microsoft.com/office/drawing/2014/main" id="{07E3BC37-C492-49FB-B8A0-1B525A9EBBBE}"/>
              </a:ext>
            </a:extLst>
          </p:cNvPr>
          <p:cNvSpPr>
            <a:spLocks noGrp="1"/>
          </p:cNvSpPr>
          <p:nvPr>
            <p:ph type="sldNum" sz="quarter" idx="12"/>
          </p:nvPr>
        </p:nvSpPr>
        <p:spPr/>
        <p:txBody>
          <a:bodyPr/>
          <a:lstStyle/>
          <a:p>
            <a:fld id="{E31375A4-56A4-47D6-9801-1991572033F7}" type="slidenum">
              <a:rPr lang="en-US" smtClean="0"/>
              <a:t>55</a:t>
            </a:fld>
            <a:endParaRPr lang="en-US"/>
          </a:p>
        </p:txBody>
      </p:sp>
    </p:spTree>
    <p:extLst>
      <p:ext uri="{BB962C8B-B14F-4D97-AF65-F5344CB8AC3E}">
        <p14:creationId xmlns:p14="http://schemas.microsoft.com/office/powerpoint/2010/main" val="39950661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B3821-F6EC-4566-82CD-808471D543D7}"/>
              </a:ext>
            </a:extLst>
          </p:cNvPr>
          <p:cNvSpPr>
            <a:spLocks noGrp="1"/>
          </p:cNvSpPr>
          <p:nvPr>
            <p:ph type="title"/>
          </p:nvPr>
        </p:nvSpPr>
        <p:spPr/>
        <p:txBody>
          <a:bodyPr/>
          <a:lstStyle/>
          <a:p>
            <a:r>
              <a:rPr lang="en-US"/>
              <a:t>Comparison of ETS vs. CPF</a:t>
            </a:r>
            <a:endParaRPr lang="fr-FR" dirty="0"/>
          </a:p>
        </p:txBody>
      </p:sp>
      <p:graphicFrame>
        <p:nvGraphicFramePr>
          <p:cNvPr id="4" name="Content Placeholder 3">
            <a:extLst>
              <a:ext uri="{FF2B5EF4-FFF2-40B4-BE49-F238E27FC236}">
                <a16:creationId xmlns:a16="http://schemas.microsoft.com/office/drawing/2014/main" id="{08F78998-D3E6-473B-9993-F58F093C2322}"/>
              </a:ext>
            </a:extLst>
          </p:cNvPr>
          <p:cNvGraphicFramePr>
            <a:graphicFrameLocks noGrp="1"/>
          </p:cNvGraphicFramePr>
          <p:nvPr>
            <p:ph idx="1"/>
            <p:extLst>
              <p:ext uri="{D42A27DB-BD31-4B8C-83A1-F6EECF244321}">
                <p14:modId xmlns:p14="http://schemas.microsoft.com/office/powerpoint/2010/main" val="3958362575"/>
              </p:ext>
            </p:extLst>
          </p:nvPr>
        </p:nvGraphicFramePr>
        <p:xfrm>
          <a:off x="1607637" y="773916"/>
          <a:ext cx="8976724" cy="15995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5DA282C1-0D49-4DFB-885A-AA6ED89E13AB}"/>
              </a:ext>
            </a:extLst>
          </p:cNvPr>
          <p:cNvSpPr>
            <a:spLocks noGrp="1"/>
          </p:cNvSpPr>
          <p:nvPr>
            <p:ph type="sldNum" sz="quarter" idx="12"/>
          </p:nvPr>
        </p:nvSpPr>
        <p:spPr/>
        <p:txBody>
          <a:bodyPr/>
          <a:lstStyle/>
          <a:p>
            <a:fld id="{E31375A4-56A4-47D6-9801-1991572033F7}" type="slidenum">
              <a:rPr lang="en-US" smtClean="0"/>
              <a:t>6</a:t>
            </a:fld>
            <a:endParaRPr lang="en-US"/>
          </a:p>
        </p:txBody>
      </p:sp>
      <p:graphicFrame>
        <p:nvGraphicFramePr>
          <p:cNvPr id="6" name="Table 5">
            <a:extLst>
              <a:ext uri="{FF2B5EF4-FFF2-40B4-BE49-F238E27FC236}">
                <a16:creationId xmlns:a16="http://schemas.microsoft.com/office/drawing/2014/main" id="{306756BA-2572-4472-951F-4DA92B4615C8}"/>
              </a:ext>
            </a:extLst>
          </p:cNvPr>
          <p:cNvGraphicFramePr>
            <a:graphicFrameLocks noGrp="1"/>
          </p:cNvGraphicFramePr>
          <p:nvPr>
            <p:extLst>
              <p:ext uri="{D42A27DB-BD31-4B8C-83A1-F6EECF244321}">
                <p14:modId xmlns:p14="http://schemas.microsoft.com/office/powerpoint/2010/main" val="136519941"/>
              </p:ext>
            </p:extLst>
          </p:nvPr>
        </p:nvGraphicFramePr>
        <p:xfrm>
          <a:off x="396009" y="5121360"/>
          <a:ext cx="11399973" cy="968370"/>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2201658884"/>
                    </a:ext>
                  </a:extLst>
                </a:gridCol>
                <a:gridCol w="3799991">
                  <a:extLst>
                    <a:ext uri="{9D8B030D-6E8A-4147-A177-3AD203B41FA5}">
                      <a16:colId xmlns:a16="http://schemas.microsoft.com/office/drawing/2014/main" val="46400876"/>
                    </a:ext>
                  </a:extLst>
                </a:gridCol>
                <a:gridCol w="3799991">
                  <a:extLst>
                    <a:ext uri="{9D8B030D-6E8A-4147-A177-3AD203B41FA5}">
                      <a16:colId xmlns:a16="http://schemas.microsoft.com/office/drawing/2014/main" val="1625217720"/>
                    </a:ext>
                  </a:extLst>
                </a:gridCol>
              </a:tblGrid>
              <a:tr h="968370">
                <a:tc>
                  <a:txBody>
                    <a:bodyPr/>
                    <a:lstStyle/>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Slight increase (+ </a:t>
                      </a:r>
                      <a:r>
                        <a:rPr lang="fr-FR" sz="1800" b="0" kern="1200" dirty="0">
                          <a:solidFill>
                            <a:schemeClr val="tx2"/>
                          </a:solidFill>
                          <a:effectLst/>
                          <a:latin typeface="Franklin Gothic Book" panose="020B0503020102020204" pitchFamily="34" charset="0"/>
                        </a:rPr>
                        <a:t>€</a:t>
                      </a:r>
                      <a:r>
                        <a:rPr lang="en-US" sz="1800" b="0" dirty="0">
                          <a:solidFill>
                            <a:schemeClr val="tx2"/>
                          </a:solidFill>
                          <a:latin typeface="Franklin Gothic Book" panose="020B0503020102020204" pitchFamily="34" charset="0"/>
                        </a:rPr>
                        <a:t>4-6/ MWh)</a:t>
                      </a:r>
                    </a:p>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Emission levels remain stagnant</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Impact of carbon pricing</a:t>
                      </a:r>
                      <a:r>
                        <a:rPr lang="en-US" sz="2000" b="1" baseline="30000" dirty="0">
                          <a:solidFill>
                            <a:schemeClr val="bg1"/>
                          </a:solidFill>
                          <a:latin typeface="Franklin Gothic Book" panose="020B0503020102020204" pitchFamily="34" charset="0"/>
                        </a:rPr>
                        <a:t>3.4</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Higher electricity price </a:t>
                      </a:r>
                      <a:br>
                        <a:rPr lang="en-US" sz="1800" b="0" dirty="0">
                          <a:solidFill>
                            <a:schemeClr val="tx2"/>
                          </a:solidFill>
                          <a:latin typeface="Franklin Gothic Book" panose="020B0503020102020204" pitchFamily="34" charset="0"/>
                        </a:rPr>
                      </a:br>
                      <a:r>
                        <a:rPr lang="en-US" sz="1800" b="0" dirty="0">
                          <a:solidFill>
                            <a:schemeClr val="tx2"/>
                          </a:solidFill>
                          <a:latin typeface="Franklin Gothic Book" panose="020B0503020102020204" pitchFamily="34" charset="0"/>
                        </a:rPr>
                        <a:t>(+ </a:t>
                      </a:r>
                      <a:r>
                        <a:rPr lang="fr-FR" sz="1800" b="0" kern="1200" dirty="0">
                          <a:solidFill>
                            <a:schemeClr val="tx2"/>
                          </a:solidFill>
                          <a:effectLst/>
                          <a:latin typeface="Franklin Gothic Book" panose="020B0503020102020204" pitchFamily="34" charset="0"/>
                        </a:rPr>
                        <a:t>€</a:t>
                      </a:r>
                      <a:r>
                        <a:rPr lang="en-US" sz="1800" b="0" dirty="0">
                          <a:solidFill>
                            <a:schemeClr val="tx2"/>
                          </a:solidFill>
                          <a:latin typeface="Franklin Gothic Book" panose="020B0503020102020204" pitchFamily="34" charset="0"/>
                        </a:rPr>
                        <a:t>10-22.5/ MWh)</a:t>
                      </a:r>
                    </a:p>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80% coal reduction by 2016</a:t>
                      </a:r>
                    </a:p>
                  </a:txBody>
                  <a:tcPr anchor="ctr"/>
                </a:tc>
                <a:extLst>
                  <a:ext uri="{0D108BD9-81ED-4DB2-BD59-A6C34878D82A}">
                    <a16:rowId xmlns:a16="http://schemas.microsoft.com/office/drawing/2014/main" val="2473687794"/>
                  </a:ext>
                </a:extLst>
              </a:tr>
            </a:tbl>
          </a:graphicData>
        </a:graphic>
      </p:graphicFrame>
      <p:sp>
        <p:nvSpPr>
          <p:cNvPr id="7" name="TextBox 6">
            <a:extLst>
              <a:ext uri="{FF2B5EF4-FFF2-40B4-BE49-F238E27FC236}">
                <a16:creationId xmlns:a16="http://schemas.microsoft.com/office/drawing/2014/main" id="{CFD6D331-38E7-4548-B3AC-4BF3298C68DC}"/>
              </a:ext>
            </a:extLst>
          </p:cNvPr>
          <p:cNvSpPr txBox="1"/>
          <p:nvPr/>
        </p:nvSpPr>
        <p:spPr>
          <a:xfrm>
            <a:off x="3494483" y="1471148"/>
            <a:ext cx="1347100" cy="461665"/>
          </a:xfrm>
          <a:prstGeom prst="rect">
            <a:avLst/>
          </a:prstGeom>
          <a:noFill/>
        </p:spPr>
        <p:txBody>
          <a:bodyPr wrap="none" rtlCol="0">
            <a:spAutoFit/>
          </a:bodyPr>
          <a:lstStyle/>
          <a:p>
            <a:r>
              <a:rPr lang="en-US" sz="2400" b="1" dirty="0">
                <a:solidFill>
                  <a:schemeClr val="accent1"/>
                </a:solidFill>
                <a:latin typeface="Franklin Gothic Book" panose="020B0503020102020204" pitchFamily="34" charset="0"/>
              </a:rPr>
              <a:t>Germany</a:t>
            </a:r>
            <a:endParaRPr lang="fr-FR" sz="2400" b="1" dirty="0">
              <a:solidFill>
                <a:schemeClr val="accent1"/>
              </a:solidFill>
              <a:latin typeface="Franklin Gothic Book" panose="020B0503020102020204" pitchFamily="34" charset="0"/>
            </a:endParaRPr>
          </a:p>
        </p:txBody>
      </p:sp>
      <p:sp>
        <p:nvSpPr>
          <p:cNvPr id="8" name="TextBox 7">
            <a:extLst>
              <a:ext uri="{FF2B5EF4-FFF2-40B4-BE49-F238E27FC236}">
                <a16:creationId xmlns:a16="http://schemas.microsoft.com/office/drawing/2014/main" id="{68054AB2-FFA1-4A22-99E3-2C8A68B8434B}"/>
              </a:ext>
            </a:extLst>
          </p:cNvPr>
          <p:cNvSpPr txBox="1"/>
          <p:nvPr/>
        </p:nvSpPr>
        <p:spPr>
          <a:xfrm>
            <a:off x="8118353" y="1497054"/>
            <a:ext cx="564578" cy="461665"/>
          </a:xfrm>
          <a:prstGeom prst="rect">
            <a:avLst/>
          </a:prstGeom>
          <a:noFill/>
        </p:spPr>
        <p:txBody>
          <a:bodyPr wrap="none" rtlCol="0">
            <a:spAutoFit/>
          </a:bodyPr>
          <a:lstStyle/>
          <a:p>
            <a:r>
              <a:rPr lang="en-US" sz="2400" b="1" dirty="0">
                <a:solidFill>
                  <a:srgbClr val="329432"/>
                </a:solidFill>
                <a:latin typeface="Franklin Gothic Book" panose="020B0503020102020204" pitchFamily="34" charset="0"/>
              </a:rPr>
              <a:t>UK</a:t>
            </a:r>
            <a:endParaRPr lang="fr-FR" sz="2400" b="1" dirty="0">
              <a:solidFill>
                <a:srgbClr val="329432"/>
              </a:solidFill>
              <a:latin typeface="Franklin Gothic Book" panose="020B0503020102020204" pitchFamily="34" charset="0"/>
            </a:endParaRPr>
          </a:p>
        </p:txBody>
      </p:sp>
      <p:sp>
        <p:nvSpPr>
          <p:cNvPr id="9" name="TextBox 8">
            <a:extLst>
              <a:ext uri="{FF2B5EF4-FFF2-40B4-BE49-F238E27FC236}">
                <a16:creationId xmlns:a16="http://schemas.microsoft.com/office/drawing/2014/main" id="{85920956-9118-46E6-9D04-0A3ADCF8D576}"/>
              </a:ext>
            </a:extLst>
          </p:cNvPr>
          <p:cNvSpPr txBox="1"/>
          <p:nvPr/>
        </p:nvSpPr>
        <p:spPr>
          <a:xfrm>
            <a:off x="2207514" y="2005166"/>
            <a:ext cx="2702535" cy="369332"/>
          </a:xfrm>
          <a:prstGeom prst="rect">
            <a:avLst/>
          </a:prstGeom>
          <a:noFill/>
        </p:spPr>
        <p:txBody>
          <a:bodyPr wrap="none" rtlCol="0">
            <a:spAutoFit/>
          </a:bodyPr>
          <a:lstStyle/>
          <a:p>
            <a:r>
              <a:rPr lang="en-US" i="1" dirty="0">
                <a:solidFill>
                  <a:schemeClr val="tx2"/>
                </a:solidFill>
                <a:latin typeface="Franklin Gothic Book" panose="020B0503020102020204" pitchFamily="34" charset="0"/>
              </a:rPr>
              <a:t>European trading scheme</a:t>
            </a:r>
            <a:endParaRPr lang="fr-FR" i="1" dirty="0">
              <a:solidFill>
                <a:schemeClr val="tx2"/>
              </a:solidFill>
              <a:latin typeface="Franklin Gothic Book" panose="020B0503020102020204" pitchFamily="34" charset="0"/>
            </a:endParaRPr>
          </a:p>
        </p:txBody>
      </p:sp>
      <p:sp>
        <p:nvSpPr>
          <p:cNvPr id="10" name="TextBox 9">
            <a:extLst>
              <a:ext uri="{FF2B5EF4-FFF2-40B4-BE49-F238E27FC236}">
                <a16:creationId xmlns:a16="http://schemas.microsoft.com/office/drawing/2014/main" id="{15DB508C-9A9E-4BD2-B666-B5390FF10849}"/>
              </a:ext>
            </a:extLst>
          </p:cNvPr>
          <p:cNvSpPr txBox="1"/>
          <p:nvPr/>
        </p:nvSpPr>
        <p:spPr>
          <a:xfrm>
            <a:off x="8054149" y="2004133"/>
            <a:ext cx="1930337" cy="369332"/>
          </a:xfrm>
          <a:prstGeom prst="rect">
            <a:avLst/>
          </a:prstGeom>
          <a:noFill/>
        </p:spPr>
        <p:txBody>
          <a:bodyPr wrap="none" rtlCol="0">
            <a:spAutoFit/>
          </a:bodyPr>
          <a:lstStyle/>
          <a:p>
            <a:r>
              <a:rPr lang="en-US" i="1" dirty="0">
                <a:solidFill>
                  <a:schemeClr val="tx2"/>
                </a:solidFill>
                <a:latin typeface="Franklin Gothic Book" panose="020B0503020102020204" pitchFamily="34" charset="0"/>
              </a:rPr>
              <a:t>Carbon price floor</a:t>
            </a:r>
            <a:endParaRPr lang="fr-FR" i="1" dirty="0">
              <a:solidFill>
                <a:schemeClr val="tx2"/>
              </a:solidFill>
              <a:latin typeface="Franklin Gothic Book" panose="020B0503020102020204" pitchFamily="34" charset="0"/>
            </a:endParaRPr>
          </a:p>
        </p:txBody>
      </p:sp>
      <p:pic>
        <p:nvPicPr>
          <p:cNvPr id="1026" name="Picture 2" descr="Gambar terkait">
            <a:extLst>
              <a:ext uri="{FF2B5EF4-FFF2-40B4-BE49-F238E27FC236}">
                <a16:creationId xmlns:a16="http://schemas.microsoft.com/office/drawing/2014/main" id="{ADB55603-C813-4926-AC42-F99458D99FCF}"/>
              </a:ext>
            </a:extLst>
          </p:cNvPr>
          <p:cNvPicPr>
            <a:picLocks noChangeAspect="1" noChangeArrowheads="1"/>
          </p:cNvPicPr>
          <p:nvPr/>
        </p:nvPicPr>
        <p:blipFill>
          <a:blip r:embed="rId8">
            <a:grayscl/>
            <a:extLst>
              <a:ext uri="{28A0092B-C50C-407E-A947-70E740481C1C}">
                <a14:useLocalDpi xmlns:a14="http://schemas.microsoft.com/office/drawing/2010/main" val="0"/>
              </a:ext>
            </a:extLst>
          </a:blip>
          <a:srcRect/>
          <a:stretch>
            <a:fillRect/>
          </a:stretch>
        </p:blipFill>
        <p:spPr bwMode="auto">
          <a:xfrm>
            <a:off x="5243904" y="1067828"/>
            <a:ext cx="1966435" cy="1220313"/>
          </a:xfrm>
          <a:prstGeom prst="roundRect">
            <a:avLst>
              <a:gd name="adj" fmla="val 122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5" name="Trapezoid 4">
            <a:extLst>
              <a:ext uri="{FF2B5EF4-FFF2-40B4-BE49-F238E27FC236}">
                <a16:creationId xmlns:a16="http://schemas.microsoft.com/office/drawing/2014/main" id="{65AACE48-7DB3-44EC-8DAD-07004472170C}"/>
              </a:ext>
            </a:extLst>
          </p:cNvPr>
          <p:cNvSpPr/>
          <p:nvPr/>
        </p:nvSpPr>
        <p:spPr>
          <a:xfrm>
            <a:off x="396013" y="2760961"/>
            <a:ext cx="11399973" cy="306812"/>
          </a:xfrm>
          <a:prstGeom prst="trapezoid">
            <a:avLst>
              <a:gd name="adj" fmla="val 365743"/>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1" name="Table 10">
            <a:extLst>
              <a:ext uri="{FF2B5EF4-FFF2-40B4-BE49-F238E27FC236}">
                <a16:creationId xmlns:a16="http://schemas.microsoft.com/office/drawing/2014/main" id="{552904F5-F488-4BC2-8D31-104480FFAF88}"/>
              </a:ext>
            </a:extLst>
          </p:cNvPr>
          <p:cNvGraphicFramePr>
            <a:graphicFrameLocks noGrp="1"/>
          </p:cNvGraphicFramePr>
          <p:nvPr>
            <p:extLst>
              <p:ext uri="{D42A27DB-BD31-4B8C-83A1-F6EECF244321}">
                <p14:modId xmlns:p14="http://schemas.microsoft.com/office/powerpoint/2010/main" val="3500376255"/>
              </p:ext>
            </p:extLst>
          </p:nvPr>
        </p:nvGraphicFramePr>
        <p:xfrm>
          <a:off x="396010" y="3066740"/>
          <a:ext cx="11399973" cy="419626"/>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1179959784"/>
                    </a:ext>
                  </a:extLst>
                </a:gridCol>
                <a:gridCol w="3799991">
                  <a:extLst>
                    <a:ext uri="{9D8B030D-6E8A-4147-A177-3AD203B41FA5}">
                      <a16:colId xmlns:a16="http://schemas.microsoft.com/office/drawing/2014/main" val="2363348251"/>
                    </a:ext>
                  </a:extLst>
                </a:gridCol>
                <a:gridCol w="3799991">
                  <a:extLst>
                    <a:ext uri="{9D8B030D-6E8A-4147-A177-3AD203B41FA5}">
                      <a16:colId xmlns:a16="http://schemas.microsoft.com/office/drawing/2014/main" val="3910016663"/>
                    </a:ext>
                  </a:extLst>
                </a:gridCol>
              </a:tblGrid>
              <a:tr h="419626">
                <a:tc>
                  <a:txBody>
                    <a:bodyPr/>
                    <a:lstStyle/>
                    <a:p>
                      <a:pPr algn="r"/>
                      <a:r>
                        <a:rPr lang="en-US" sz="1800" b="0" dirty="0">
                          <a:solidFill>
                            <a:schemeClr val="tx2"/>
                          </a:solidFill>
                          <a:latin typeface="Franklin Gothic Book" panose="020B0503020102020204" pitchFamily="34" charset="0"/>
                        </a:rPr>
                        <a:t>2020: -20% versus 1990 (EU Wide)</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Overall rationale (GHG targets)</a:t>
                      </a:r>
                      <a:r>
                        <a:rPr lang="en-US" sz="2000" b="1" baseline="30000" dirty="0">
                          <a:solidFill>
                            <a:schemeClr val="bg1"/>
                          </a:solidFill>
                          <a:latin typeface="Franklin Gothic Book" panose="020B0503020102020204" pitchFamily="34" charset="0"/>
                        </a:rPr>
                        <a:t>4</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algn="l"/>
                      <a:r>
                        <a:rPr lang="en-US" sz="1800" b="0" dirty="0">
                          <a:solidFill>
                            <a:schemeClr val="tx2"/>
                          </a:solidFill>
                          <a:latin typeface="Franklin Gothic Book" panose="020B0503020102020204" pitchFamily="34" charset="0"/>
                        </a:rPr>
                        <a:t>2020: -35% versus 1990 (UK only)</a:t>
                      </a:r>
                      <a:endParaRPr lang="fr-FR" sz="1800" b="0" dirty="0">
                        <a:solidFill>
                          <a:schemeClr val="tx2"/>
                        </a:solidFill>
                        <a:latin typeface="Franklin Gothic Book" panose="020B0503020102020204" pitchFamily="34" charset="0"/>
                      </a:endParaRPr>
                    </a:p>
                  </a:txBody>
                  <a:tcPr anchor="ctr"/>
                </a:tc>
                <a:extLst>
                  <a:ext uri="{0D108BD9-81ED-4DB2-BD59-A6C34878D82A}">
                    <a16:rowId xmlns:a16="http://schemas.microsoft.com/office/drawing/2014/main" val="72091573"/>
                  </a:ext>
                </a:extLst>
              </a:tr>
            </a:tbl>
          </a:graphicData>
        </a:graphic>
      </p:graphicFrame>
      <p:graphicFrame>
        <p:nvGraphicFramePr>
          <p:cNvPr id="12" name="Table 11">
            <a:extLst>
              <a:ext uri="{FF2B5EF4-FFF2-40B4-BE49-F238E27FC236}">
                <a16:creationId xmlns:a16="http://schemas.microsoft.com/office/drawing/2014/main" id="{C918F5D1-55C7-4869-8A10-5A0513DDA4E7}"/>
              </a:ext>
            </a:extLst>
          </p:cNvPr>
          <p:cNvGraphicFramePr>
            <a:graphicFrameLocks noGrp="1"/>
          </p:cNvGraphicFramePr>
          <p:nvPr>
            <p:extLst>
              <p:ext uri="{D42A27DB-BD31-4B8C-83A1-F6EECF244321}">
                <p14:modId xmlns:p14="http://schemas.microsoft.com/office/powerpoint/2010/main" val="4074232421"/>
              </p:ext>
            </p:extLst>
          </p:nvPr>
        </p:nvGraphicFramePr>
        <p:xfrm>
          <a:off x="396010" y="3479123"/>
          <a:ext cx="11399973" cy="677859"/>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374323169"/>
                    </a:ext>
                  </a:extLst>
                </a:gridCol>
                <a:gridCol w="3799991">
                  <a:extLst>
                    <a:ext uri="{9D8B030D-6E8A-4147-A177-3AD203B41FA5}">
                      <a16:colId xmlns:a16="http://schemas.microsoft.com/office/drawing/2014/main" val="2534830121"/>
                    </a:ext>
                  </a:extLst>
                </a:gridCol>
                <a:gridCol w="3799991">
                  <a:extLst>
                    <a:ext uri="{9D8B030D-6E8A-4147-A177-3AD203B41FA5}">
                      <a16:colId xmlns:a16="http://schemas.microsoft.com/office/drawing/2014/main" val="976187341"/>
                    </a:ext>
                  </a:extLst>
                </a:gridCol>
              </a:tblGrid>
              <a:tr h="677859">
                <a:tc>
                  <a:txBody>
                    <a:bodyPr/>
                    <a:lstStyle/>
                    <a:p>
                      <a:pPr algn="r"/>
                      <a:r>
                        <a:rPr lang="en-US" sz="1800" b="0" dirty="0">
                          <a:solidFill>
                            <a:schemeClr val="tx2"/>
                          </a:solidFill>
                          <a:latin typeface="Franklin Gothic Book" panose="020B0503020102020204" pitchFamily="34" charset="0"/>
                        </a:rPr>
                        <a:t>4.5 – 5.5</a:t>
                      </a:r>
                    </a:p>
                    <a:p>
                      <a:pPr algn="r"/>
                      <a:r>
                        <a:rPr lang="en-US" sz="1800" b="0" dirty="0">
                          <a:solidFill>
                            <a:schemeClr val="tx2"/>
                          </a:solidFill>
                          <a:latin typeface="Franklin Gothic Book" panose="020B0503020102020204" pitchFamily="34" charset="0"/>
                        </a:rPr>
                        <a:t>fluctuating</a:t>
                      </a:r>
                      <a:r>
                        <a:rPr lang="en-US" sz="1800" b="0" baseline="30000" dirty="0">
                          <a:solidFill>
                            <a:schemeClr val="tx2"/>
                          </a:solidFill>
                          <a:latin typeface="Franklin Gothic Book" panose="020B0503020102020204" pitchFamily="34" charset="0"/>
                        </a:rPr>
                        <a:t>1</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Price (</a:t>
                      </a:r>
                      <a:r>
                        <a:rPr lang="fr-FR" sz="2000" b="1" kern="1200" dirty="0">
                          <a:solidFill>
                            <a:schemeClr val="bg1"/>
                          </a:solidFill>
                          <a:effectLst/>
                          <a:latin typeface="Franklin Gothic Book" panose="020B0503020102020204" pitchFamily="34" charset="0"/>
                        </a:rPr>
                        <a:t>€</a:t>
                      </a:r>
                      <a:r>
                        <a:rPr lang="en-US" sz="2000" b="1" dirty="0">
                          <a:solidFill>
                            <a:schemeClr val="bg1"/>
                          </a:solidFill>
                          <a:latin typeface="Franklin Gothic Book" panose="020B0503020102020204" pitchFamily="34" charset="0"/>
                        </a:rPr>
                        <a:t>/ ton CO</a:t>
                      </a:r>
                      <a:r>
                        <a:rPr lang="en-US" sz="2000" b="1" baseline="-25000" dirty="0">
                          <a:solidFill>
                            <a:schemeClr val="bg1"/>
                          </a:solidFill>
                          <a:latin typeface="Franklin Gothic Book" panose="020B0503020102020204" pitchFamily="34" charset="0"/>
                        </a:rPr>
                        <a:t>2</a:t>
                      </a:r>
                      <a:r>
                        <a:rPr lang="en-US" sz="2000" b="1" baseline="0" dirty="0">
                          <a:solidFill>
                            <a:schemeClr val="bg1"/>
                          </a:solidFill>
                          <a:latin typeface="Franklin Gothic Book" panose="020B0503020102020204" pitchFamily="34" charset="0"/>
                        </a:rPr>
                        <a:t>)</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algn="l"/>
                      <a:r>
                        <a:rPr lang="en-US" sz="1800" b="0" dirty="0">
                          <a:solidFill>
                            <a:schemeClr val="tx2"/>
                          </a:solidFill>
                          <a:effectLst/>
                          <a:latin typeface="Franklin Gothic Book" panose="020B0503020102020204" pitchFamily="34" charset="0"/>
                        </a:rPr>
                        <a:t>EU ETS + CPS = CPF (</a:t>
                      </a:r>
                      <a:r>
                        <a:rPr lang="fr-FR" sz="1800" b="0" dirty="0">
                          <a:solidFill>
                            <a:schemeClr val="tx2"/>
                          </a:solidFill>
                          <a:effectLst/>
                          <a:latin typeface="Franklin Gothic Book" panose="020B0503020102020204" pitchFamily="34" charset="0"/>
                        </a:rPr>
                        <a:t>£18</a:t>
                      </a:r>
                      <a:r>
                        <a:rPr lang="en-US" sz="1800" b="0" dirty="0">
                          <a:solidFill>
                            <a:schemeClr val="tx2"/>
                          </a:solidFill>
                          <a:effectLst/>
                          <a:latin typeface="Franklin Gothic Book" panose="020B0503020102020204" pitchFamily="34" charset="0"/>
                        </a:rPr>
                        <a:t>)</a:t>
                      </a:r>
                      <a:endParaRPr lang="en-US" sz="1800" b="0" dirty="0">
                        <a:solidFill>
                          <a:schemeClr val="tx2"/>
                        </a:solidFill>
                        <a:latin typeface="Franklin Gothic Book" panose="020B0503020102020204" pitchFamily="34" charset="0"/>
                      </a:endParaRPr>
                    </a:p>
                    <a:p>
                      <a:pPr algn="l"/>
                      <a:r>
                        <a:rPr lang="en-US" sz="1800" b="0" dirty="0">
                          <a:solidFill>
                            <a:schemeClr val="tx2"/>
                          </a:solidFill>
                          <a:latin typeface="Franklin Gothic Book" panose="020B0503020102020204" pitchFamily="34" charset="0"/>
                        </a:rPr>
                        <a:t>frozen value until 2020</a:t>
                      </a:r>
                      <a:r>
                        <a:rPr lang="en-US" sz="1800" b="0" baseline="30000" dirty="0">
                          <a:solidFill>
                            <a:schemeClr val="tx2"/>
                          </a:solidFill>
                          <a:latin typeface="Franklin Gothic Book" panose="020B0503020102020204" pitchFamily="34" charset="0"/>
                        </a:rPr>
                        <a:t>2</a:t>
                      </a:r>
                      <a:endParaRPr lang="fr-FR" sz="1800" b="0" dirty="0">
                        <a:solidFill>
                          <a:schemeClr val="tx2"/>
                        </a:solidFill>
                        <a:latin typeface="Franklin Gothic Book" panose="020B0503020102020204" pitchFamily="34" charset="0"/>
                      </a:endParaRPr>
                    </a:p>
                  </a:txBody>
                  <a:tcPr anchor="ctr"/>
                </a:tc>
                <a:extLst>
                  <a:ext uri="{0D108BD9-81ED-4DB2-BD59-A6C34878D82A}">
                    <a16:rowId xmlns:a16="http://schemas.microsoft.com/office/drawing/2014/main" val="1681661670"/>
                  </a:ext>
                </a:extLst>
              </a:tr>
            </a:tbl>
          </a:graphicData>
        </a:graphic>
      </p:graphicFrame>
      <p:graphicFrame>
        <p:nvGraphicFramePr>
          <p:cNvPr id="13" name="Table 12">
            <a:extLst>
              <a:ext uri="{FF2B5EF4-FFF2-40B4-BE49-F238E27FC236}">
                <a16:creationId xmlns:a16="http://schemas.microsoft.com/office/drawing/2014/main" id="{964256D8-35AF-478B-835D-2D956246E7D2}"/>
              </a:ext>
            </a:extLst>
          </p:cNvPr>
          <p:cNvGraphicFramePr>
            <a:graphicFrameLocks noGrp="1"/>
          </p:cNvGraphicFramePr>
          <p:nvPr>
            <p:extLst>
              <p:ext uri="{D42A27DB-BD31-4B8C-83A1-F6EECF244321}">
                <p14:modId xmlns:p14="http://schemas.microsoft.com/office/powerpoint/2010/main" val="860581205"/>
              </p:ext>
            </p:extLst>
          </p:nvPr>
        </p:nvGraphicFramePr>
        <p:xfrm>
          <a:off x="396009" y="4152990"/>
          <a:ext cx="11399973" cy="968370"/>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171531103"/>
                    </a:ext>
                  </a:extLst>
                </a:gridCol>
                <a:gridCol w="3799991">
                  <a:extLst>
                    <a:ext uri="{9D8B030D-6E8A-4147-A177-3AD203B41FA5}">
                      <a16:colId xmlns:a16="http://schemas.microsoft.com/office/drawing/2014/main" val="2610607349"/>
                    </a:ext>
                  </a:extLst>
                </a:gridCol>
                <a:gridCol w="3799991">
                  <a:extLst>
                    <a:ext uri="{9D8B030D-6E8A-4147-A177-3AD203B41FA5}">
                      <a16:colId xmlns:a16="http://schemas.microsoft.com/office/drawing/2014/main" val="2906031121"/>
                    </a:ext>
                  </a:extLst>
                </a:gridCol>
              </a:tblGrid>
              <a:tr h="968370">
                <a:tc>
                  <a:txBody>
                    <a:bodyPr/>
                    <a:lstStyle/>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European Energy Exchange (EEX) Leipzig</a:t>
                      </a:r>
                    </a:p>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ICE Futures London</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Where to transact</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ETS same as EU</a:t>
                      </a:r>
                    </a:p>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Price difference (CPS) is paid to UK Treasury</a:t>
                      </a:r>
                      <a:endParaRPr lang="fr-FR" sz="1800" b="0" dirty="0">
                        <a:solidFill>
                          <a:schemeClr val="tx2"/>
                        </a:solidFill>
                        <a:latin typeface="Franklin Gothic Book" panose="020B0503020102020204" pitchFamily="34" charset="0"/>
                      </a:endParaRPr>
                    </a:p>
                  </a:txBody>
                  <a:tcPr anchor="ctr"/>
                </a:tc>
                <a:extLst>
                  <a:ext uri="{0D108BD9-81ED-4DB2-BD59-A6C34878D82A}">
                    <a16:rowId xmlns:a16="http://schemas.microsoft.com/office/drawing/2014/main" val="2851586613"/>
                  </a:ext>
                </a:extLst>
              </a:tr>
            </a:tbl>
          </a:graphicData>
        </a:graphic>
      </p:graphicFrame>
      <p:graphicFrame>
        <p:nvGraphicFramePr>
          <p:cNvPr id="14" name="Table 13">
            <a:extLst>
              <a:ext uri="{FF2B5EF4-FFF2-40B4-BE49-F238E27FC236}">
                <a16:creationId xmlns:a16="http://schemas.microsoft.com/office/drawing/2014/main" id="{0880BC52-659E-4AFC-A890-467746EE1B47}"/>
              </a:ext>
            </a:extLst>
          </p:cNvPr>
          <p:cNvGraphicFramePr>
            <a:graphicFrameLocks noGrp="1"/>
          </p:cNvGraphicFramePr>
          <p:nvPr>
            <p:extLst>
              <p:ext uri="{D42A27DB-BD31-4B8C-83A1-F6EECF244321}">
                <p14:modId xmlns:p14="http://schemas.microsoft.com/office/powerpoint/2010/main" val="2000309858"/>
              </p:ext>
            </p:extLst>
          </p:nvPr>
        </p:nvGraphicFramePr>
        <p:xfrm>
          <a:off x="396006" y="3483552"/>
          <a:ext cx="11399973" cy="677859"/>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2994403033"/>
                    </a:ext>
                  </a:extLst>
                </a:gridCol>
                <a:gridCol w="3799991">
                  <a:extLst>
                    <a:ext uri="{9D8B030D-6E8A-4147-A177-3AD203B41FA5}">
                      <a16:colId xmlns:a16="http://schemas.microsoft.com/office/drawing/2014/main" val="3858032997"/>
                    </a:ext>
                  </a:extLst>
                </a:gridCol>
                <a:gridCol w="3799991">
                  <a:extLst>
                    <a:ext uri="{9D8B030D-6E8A-4147-A177-3AD203B41FA5}">
                      <a16:colId xmlns:a16="http://schemas.microsoft.com/office/drawing/2014/main" val="3617355818"/>
                    </a:ext>
                  </a:extLst>
                </a:gridCol>
              </a:tblGrid>
              <a:tr h="677859">
                <a:tc>
                  <a:txBody>
                    <a:bodyPr/>
                    <a:lstStyle/>
                    <a:p>
                      <a:pPr algn="r"/>
                      <a:r>
                        <a:rPr lang="en-US" sz="1800" b="0" dirty="0">
                          <a:solidFill>
                            <a:schemeClr val="tx2"/>
                          </a:solidFill>
                          <a:latin typeface="Franklin Gothic Book" panose="020B0503020102020204" pitchFamily="34" charset="0"/>
                        </a:rPr>
                        <a:t>4.5 – 5.5</a:t>
                      </a:r>
                    </a:p>
                    <a:p>
                      <a:pPr algn="r"/>
                      <a:r>
                        <a:rPr lang="en-US" sz="1800" b="0" dirty="0">
                          <a:solidFill>
                            <a:schemeClr val="tx2"/>
                          </a:solidFill>
                          <a:latin typeface="Franklin Gothic Book" panose="020B0503020102020204" pitchFamily="34" charset="0"/>
                        </a:rPr>
                        <a:t>fluctuating</a:t>
                      </a:r>
                      <a:r>
                        <a:rPr lang="en-US" sz="1800" b="0" baseline="30000" dirty="0">
                          <a:solidFill>
                            <a:schemeClr val="tx2"/>
                          </a:solidFill>
                          <a:latin typeface="Franklin Gothic Book" panose="020B0503020102020204" pitchFamily="34" charset="0"/>
                        </a:rPr>
                        <a:t>1</a:t>
                      </a:r>
                      <a:endParaRPr lang="fr-FR" sz="1800" b="0" dirty="0">
                        <a:solidFill>
                          <a:schemeClr val="tx2"/>
                        </a:solidFill>
                        <a:latin typeface="Franklin Gothic Book" panose="020B0503020102020204" pitchFamily="34" charset="0"/>
                      </a:endParaRPr>
                    </a:p>
                  </a:txBody>
                  <a:tcPr anchor="ctr">
                    <a:solidFill>
                      <a:schemeClr val="bg1">
                        <a:lumMod val="85000"/>
                      </a:schemeClr>
                    </a:solidFill>
                  </a:tcPr>
                </a:tc>
                <a:tc>
                  <a:txBody>
                    <a:bodyPr/>
                    <a:lstStyle/>
                    <a:p>
                      <a:pPr algn="ctr"/>
                      <a:r>
                        <a:rPr lang="en-US" sz="2000" b="1" dirty="0">
                          <a:solidFill>
                            <a:schemeClr val="bg1"/>
                          </a:solidFill>
                          <a:latin typeface="Franklin Gothic Book" panose="020B0503020102020204" pitchFamily="34" charset="0"/>
                        </a:rPr>
                        <a:t>Price (</a:t>
                      </a:r>
                      <a:r>
                        <a:rPr lang="fr-FR" sz="2000" b="1" kern="1200" dirty="0">
                          <a:solidFill>
                            <a:schemeClr val="bg1"/>
                          </a:solidFill>
                          <a:effectLst/>
                          <a:latin typeface="Franklin Gothic Book" panose="020B0503020102020204" pitchFamily="34" charset="0"/>
                        </a:rPr>
                        <a:t>€</a:t>
                      </a:r>
                      <a:r>
                        <a:rPr lang="en-US" sz="2000" b="1" dirty="0">
                          <a:solidFill>
                            <a:schemeClr val="bg1"/>
                          </a:solidFill>
                          <a:latin typeface="Franklin Gothic Book" panose="020B0503020102020204" pitchFamily="34" charset="0"/>
                        </a:rPr>
                        <a:t>/ ton CO</a:t>
                      </a:r>
                      <a:r>
                        <a:rPr lang="en-US" sz="2000" b="1" baseline="-25000" dirty="0">
                          <a:solidFill>
                            <a:schemeClr val="bg1"/>
                          </a:solidFill>
                          <a:latin typeface="Franklin Gothic Book" panose="020B0503020102020204" pitchFamily="34" charset="0"/>
                        </a:rPr>
                        <a:t>2</a:t>
                      </a:r>
                      <a:r>
                        <a:rPr lang="en-US" sz="2000" b="1" baseline="0" dirty="0">
                          <a:solidFill>
                            <a:schemeClr val="bg1"/>
                          </a:solidFill>
                          <a:latin typeface="Franklin Gothic Book" panose="020B0503020102020204" pitchFamily="34" charset="0"/>
                        </a:rPr>
                        <a:t>)</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algn="l"/>
                      <a:r>
                        <a:rPr lang="en-US" sz="1800" b="0" dirty="0">
                          <a:solidFill>
                            <a:schemeClr val="tx2"/>
                          </a:solidFill>
                          <a:effectLst/>
                          <a:latin typeface="Franklin Gothic Book" panose="020B0503020102020204" pitchFamily="34" charset="0"/>
                        </a:rPr>
                        <a:t>EU ETS + CPS = CPF (</a:t>
                      </a:r>
                      <a:r>
                        <a:rPr lang="fr-FR" sz="1800" b="0" dirty="0">
                          <a:solidFill>
                            <a:schemeClr val="tx2"/>
                          </a:solidFill>
                          <a:effectLst/>
                          <a:latin typeface="Franklin Gothic Book" panose="020B0503020102020204" pitchFamily="34" charset="0"/>
                        </a:rPr>
                        <a:t>£18</a:t>
                      </a:r>
                      <a:r>
                        <a:rPr lang="en-US" sz="1800" b="0" dirty="0">
                          <a:solidFill>
                            <a:schemeClr val="tx2"/>
                          </a:solidFill>
                          <a:effectLst/>
                          <a:latin typeface="Franklin Gothic Book" panose="020B0503020102020204" pitchFamily="34" charset="0"/>
                        </a:rPr>
                        <a:t>)</a:t>
                      </a:r>
                      <a:endParaRPr lang="en-US" sz="1800" b="0" dirty="0">
                        <a:solidFill>
                          <a:schemeClr val="tx2"/>
                        </a:solidFill>
                        <a:latin typeface="Franklin Gothic Book" panose="020B0503020102020204" pitchFamily="34" charset="0"/>
                      </a:endParaRPr>
                    </a:p>
                    <a:p>
                      <a:pPr algn="l"/>
                      <a:r>
                        <a:rPr lang="en-US" sz="1800" b="0" dirty="0">
                          <a:solidFill>
                            <a:schemeClr val="tx2"/>
                          </a:solidFill>
                          <a:latin typeface="Franklin Gothic Book" panose="020B0503020102020204" pitchFamily="34" charset="0"/>
                        </a:rPr>
                        <a:t>frozen value until 2020</a:t>
                      </a:r>
                      <a:r>
                        <a:rPr lang="en-US" sz="1800" b="0" baseline="30000" dirty="0">
                          <a:solidFill>
                            <a:schemeClr val="tx2"/>
                          </a:solidFill>
                          <a:latin typeface="Franklin Gothic Book" panose="020B0503020102020204" pitchFamily="34" charset="0"/>
                        </a:rPr>
                        <a:t>2</a:t>
                      </a:r>
                      <a:endParaRPr lang="fr-FR" sz="1800" b="0" dirty="0">
                        <a:solidFill>
                          <a:schemeClr val="tx2"/>
                        </a:solidFill>
                        <a:latin typeface="Franklin Gothic Book" panose="020B0503020102020204" pitchFamily="34" charset="0"/>
                      </a:endParaRPr>
                    </a:p>
                  </a:txBody>
                  <a:tcPr anchor="ctr">
                    <a:solidFill>
                      <a:schemeClr val="bg1">
                        <a:lumMod val="85000"/>
                      </a:schemeClr>
                    </a:solidFill>
                  </a:tcPr>
                </a:tc>
                <a:extLst>
                  <a:ext uri="{0D108BD9-81ED-4DB2-BD59-A6C34878D82A}">
                    <a16:rowId xmlns:a16="http://schemas.microsoft.com/office/drawing/2014/main" val="1204421198"/>
                  </a:ext>
                </a:extLst>
              </a:tr>
            </a:tbl>
          </a:graphicData>
        </a:graphic>
      </p:graphicFrame>
      <p:graphicFrame>
        <p:nvGraphicFramePr>
          <p:cNvPr id="15" name="Table 14">
            <a:extLst>
              <a:ext uri="{FF2B5EF4-FFF2-40B4-BE49-F238E27FC236}">
                <a16:creationId xmlns:a16="http://schemas.microsoft.com/office/drawing/2014/main" id="{F00BF693-ED10-49FD-ACB2-1991FA8B07EF}"/>
              </a:ext>
            </a:extLst>
          </p:cNvPr>
          <p:cNvGraphicFramePr>
            <a:graphicFrameLocks noGrp="1"/>
          </p:cNvGraphicFramePr>
          <p:nvPr>
            <p:extLst>
              <p:ext uri="{D42A27DB-BD31-4B8C-83A1-F6EECF244321}">
                <p14:modId xmlns:p14="http://schemas.microsoft.com/office/powerpoint/2010/main" val="480647779"/>
              </p:ext>
            </p:extLst>
          </p:nvPr>
        </p:nvGraphicFramePr>
        <p:xfrm>
          <a:off x="396002" y="4156331"/>
          <a:ext cx="11399973" cy="968370"/>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3285705995"/>
                    </a:ext>
                  </a:extLst>
                </a:gridCol>
                <a:gridCol w="3799991">
                  <a:extLst>
                    <a:ext uri="{9D8B030D-6E8A-4147-A177-3AD203B41FA5}">
                      <a16:colId xmlns:a16="http://schemas.microsoft.com/office/drawing/2014/main" val="398283734"/>
                    </a:ext>
                  </a:extLst>
                </a:gridCol>
                <a:gridCol w="3799991">
                  <a:extLst>
                    <a:ext uri="{9D8B030D-6E8A-4147-A177-3AD203B41FA5}">
                      <a16:colId xmlns:a16="http://schemas.microsoft.com/office/drawing/2014/main" val="2583315431"/>
                    </a:ext>
                  </a:extLst>
                </a:gridCol>
              </a:tblGrid>
              <a:tr h="968370">
                <a:tc>
                  <a:txBody>
                    <a:bodyPr/>
                    <a:lstStyle/>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European Energy Exchange (EEX) Leipzig</a:t>
                      </a:r>
                    </a:p>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ICE Futures London</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Where to transact</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ETS same as EU</a:t>
                      </a:r>
                    </a:p>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Price difference (CPS) is paid to UK Treasury</a:t>
                      </a:r>
                      <a:endParaRPr lang="fr-FR" sz="1800" b="0" dirty="0">
                        <a:solidFill>
                          <a:schemeClr val="tx2"/>
                        </a:solidFill>
                        <a:latin typeface="Franklin Gothic Book" panose="020B0503020102020204" pitchFamily="34" charset="0"/>
                      </a:endParaRPr>
                    </a:p>
                  </a:txBody>
                  <a:tcPr anchor="ctr"/>
                </a:tc>
                <a:extLst>
                  <a:ext uri="{0D108BD9-81ED-4DB2-BD59-A6C34878D82A}">
                    <a16:rowId xmlns:a16="http://schemas.microsoft.com/office/drawing/2014/main" val="1555465819"/>
                  </a:ext>
                </a:extLst>
              </a:tr>
            </a:tbl>
          </a:graphicData>
        </a:graphic>
      </p:graphicFrame>
      <p:graphicFrame>
        <p:nvGraphicFramePr>
          <p:cNvPr id="18" name="Table 17">
            <a:extLst>
              <a:ext uri="{FF2B5EF4-FFF2-40B4-BE49-F238E27FC236}">
                <a16:creationId xmlns:a16="http://schemas.microsoft.com/office/drawing/2014/main" id="{751AE5CF-E4C9-46F9-858C-349A62EC9209}"/>
              </a:ext>
            </a:extLst>
          </p:cNvPr>
          <p:cNvGraphicFramePr>
            <a:graphicFrameLocks noGrp="1"/>
          </p:cNvGraphicFramePr>
          <p:nvPr>
            <p:extLst>
              <p:ext uri="{D42A27DB-BD31-4B8C-83A1-F6EECF244321}">
                <p14:modId xmlns:p14="http://schemas.microsoft.com/office/powerpoint/2010/main" val="1634370906"/>
              </p:ext>
            </p:extLst>
          </p:nvPr>
        </p:nvGraphicFramePr>
        <p:xfrm>
          <a:off x="396001" y="3061994"/>
          <a:ext cx="11399973" cy="419626"/>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1179959784"/>
                    </a:ext>
                  </a:extLst>
                </a:gridCol>
                <a:gridCol w="3799991">
                  <a:extLst>
                    <a:ext uri="{9D8B030D-6E8A-4147-A177-3AD203B41FA5}">
                      <a16:colId xmlns:a16="http://schemas.microsoft.com/office/drawing/2014/main" val="2363348251"/>
                    </a:ext>
                  </a:extLst>
                </a:gridCol>
                <a:gridCol w="3799991">
                  <a:extLst>
                    <a:ext uri="{9D8B030D-6E8A-4147-A177-3AD203B41FA5}">
                      <a16:colId xmlns:a16="http://schemas.microsoft.com/office/drawing/2014/main" val="3910016663"/>
                    </a:ext>
                  </a:extLst>
                </a:gridCol>
              </a:tblGrid>
              <a:tr h="419626">
                <a:tc>
                  <a:txBody>
                    <a:bodyPr/>
                    <a:lstStyle/>
                    <a:p>
                      <a:pPr algn="r"/>
                      <a:r>
                        <a:rPr lang="en-US" sz="1800" b="0" dirty="0">
                          <a:solidFill>
                            <a:schemeClr val="tx2"/>
                          </a:solidFill>
                          <a:latin typeface="Franklin Gothic Book" panose="020B0503020102020204" pitchFamily="34" charset="0"/>
                        </a:rPr>
                        <a:t>2020: -20% versus 1990 (EU Wide)</a:t>
                      </a:r>
                      <a:endParaRPr lang="fr-FR" sz="1800" b="0" dirty="0">
                        <a:solidFill>
                          <a:schemeClr val="tx2"/>
                        </a:solidFill>
                        <a:latin typeface="Franklin Gothic Book" panose="020B0503020102020204" pitchFamily="34" charset="0"/>
                      </a:endParaRPr>
                    </a:p>
                  </a:txBody>
                  <a:tcPr anchor="ctr"/>
                </a:tc>
                <a:tc>
                  <a:txBody>
                    <a:bodyPr/>
                    <a:lstStyle/>
                    <a:p>
                      <a:pPr algn="ctr"/>
                      <a:r>
                        <a:rPr lang="en-US" sz="2000" b="1" dirty="0">
                          <a:solidFill>
                            <a:schemeClr val="bg1"/>
                          </a:solidFill>
                          <a:latin typeface="Franklin Gothic Book" panose="020B0503020102020204" pitchFamily="34" charset="0"/>
                        </a:rPr>
                        <a:t>Overall rationale (GHG targets)</a:t>
                      </a:r>
                      <a:r>
                        <a:rPr lang="en-US" sz="2000" b="1" baseline="30000" dirty="0">
                          <a:solidFill>
                            <a:schemeClr val="bg1"/>
                          </a:solidFill>
                          <a:latin typeface="Franklin Gothic Book" panose="020B0503020102020204" pitchFamily="34" charset="0"/>
                        </a:rPr>
                        <a:t>4</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algn="l"/>
                      <a:r>
                        <a:rPr lang="en-US" sz="1800" b="0" dirty="0">
                          <a:solidFill>
                            <a:schemeClr val="tx2"/>
                          </a:solidFill>
                          <a:latin typeface="Franklin Gothic Book" panose="020B0503020102020204" pitchFamily="34" charset="0"/>
                        </a:rPr>
                        <a:t>2020: -35% versus 1990 (UK only)</a:t>
                      </a:r>
                      <a:endParaRPr lang="fr-FR" sz="1800" b="0" dirty="0">
                        <a:solidFill>
                          <a:schemeClr val="tx2"/>
                        </a:solidFill>
                        <a:latin typeface="Franklin Gothic Book" panose="020B0503020102020204" pitchFamily="34" charset="0"/>
                      </a:endParaRPr>
                    </a:p>
                  </a:txBody>
                  <a:tcPr anchor="ctr">
                    <a:noFill/>
                  </a:tcPr>
                </a:tc>
                <a:extLst>
                  <a:ext uri="{0D108BD9-81ED-4DB2-BD59-A6C34878D82A}">
                    <a16:rowId xmlns:a16="http://schemas.microsoft.com/office/drawing/2014/main" val="72091573"/>
                  </a:ext>
                </a:extLst>
              </a:tr>
            </a:tbl>
          </a:graphicData>
        </a:graphic>
      </p:graphicFrame>
      <p:graphicFrame>
        <p:nvGraphicFramePr>
          <p:cNvPr id="19" name="Table 18">
            <a:extLst>
              <a:ext uri="{FF2B5EF4-FFF2-40B4-BE49-F238E27FC236}">
                <a16:creationId xmlns:a16="http://schemas.microsoft.com/office/drawing/2014/main" id="{08131409-4D8B-4A57-A59B-4E43109F2314}"/>
              </a:ext>
            </a:extLst>
          </p:cNvPr>
          <p:cNvGraphicFramePr>
            <a:graphicFrameLocks noGrp="1"/>
          </p:cNvGraphicFramePr>
          <p:nvPr>
            <p:extLst>
              <p:ext uri="{D42A27DB-BD31-4B8C-83A1-F6EECF244321}">
                <p14:modId xmlns:p14="http://schemas.microsoft.com/office/powerpoint/2010/main" val="2816458926"/>
              </p:ext>
            </p:extLst>
          </p:nvPr>
        </p:nvGraphicFramePr>
        <p:xfrm>
          <a:off x="395995" y="5115465"/>
          <a:ext cx="11399973" cy="968370"/>
        </p:xfrm>
        <a:graphic>
          <a:graphicData uri="http://schemas.openxmlformats.org/drawingml/2006/table">
            <a:tbl>
              <a:tblPr firstRow="1" bandRow="1">
                <a:tableStyleId>{616DA210-FB5B-4158-B5E0-FEB733F419BA}</a:tableStyleId>
              </a:tblPr>
              <a:tblGrid>
                <a:gridCol w="3799991">
                  <a:extLst>
                    <a:ext uri="{9D8B030D-6E8A-4147-A177-3AD203B41FA5}">
                      <a16:colId xmlns:a16="http://schemas.microsoft.com/office/drawing/2014/main" val="2201658884"/>
                    </a:ext>
                  </a:extLst>
                </a:gridCol>
                <a:gridCol w="3799991">
                  <a:extLst>
                    <a:ext uri="{9D8B030D-6E8A-4147-A177-3AD203B41FA5}">
                      <a16:colId xmlns:a16="http://schemas.microsoft.com/office/drawing/2014/main" val="46400876"/>
                    </a:ext>
                  </a:extLst>
                </a:gridCol>
                <a:gridCol w="3799991">
                  <a:extLst>
                    <a:ext uri="{9D8B030D-6E8A-4147-A177-3AD203B41FA5}">
                      <a16:colId xmlns:a16="http://schemas.microsoft.com/office/drawing/2014/main" val="1625217720"/>
                    </a:ext>
                  </a:extLst>
                </a:gridCol>
              </a:tblGrid>
              <a:tr h="968370">
                <a:tc>
                  <a:txBody>
                    <a:bodyPr/>
                    <a:lstStyle/>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Slight increase (+ </a:t>
                      </a:r>
                      <a:r>
                        <a:rPr lang="fr-FR" sz="1800" b="0" kern="1200" dirty="0">
                          <a:solidFill>
                            <a:schemeClr val="tx2"/>
                          </a:solidFill>
                          <a:effectLst/>
                          <a:latin typeface="Franklin Gothic Book" panose="020B0503020102020204" pitchFamily="34" charset="0"/>
                        </a:rPr>
                        <a:t>€</a:t>
                      </a:r>
                      <a:r>
                        <a:rPr lang="en-US" sz="1800" b="0" dirty="0">
                          <a:solidFill>
                            <a:schemeClr val="tx2"/>
                          </a:solidFill>
                          <a:latin typeface="Franklin Gothic Book" panose="020B0503020102020204" pitchFamily="34" charset="0"/>
                        </a:rPr>
                        <a:t>4-6/ MWh)</a:t>
                      </a:r>
                    </a:p>
                    <a:p>
                      <a:pPr marL="285750" indent="-285750" algn="r">
                        <a:buFont typeface="Arial" panose="020B0604020202020204" pitchFamily="34" charset="0"/>
                        <a:buChar char="•"/>
                      </a:pPr>
                      <a:r>
                        <a:rPr lang="en-US" sz="1800" b="0" dirty="0">
                          <a:solidFill>
                            <a:schemeClr val="tx2"/>
                          </a:solidFill>
                          <a:latin typeface="Franklin Gothic Book" panose="020B0503020102020204" pitchFamily="34" charset="0"/>
                        </a:rPr>
                        <a:t>Emission levels remain stagnant</a:t>
                      </a:r>
                      <a:endParaRPr lang="fr-FR" sz="1800" b="0" dirty="0">
                        <a:solidFill>
                          <a:schemeClr val="tx2"/>
                        </a:solidFill>
                        <a:latin typeface="Franklin Gothic Book" panose="020B0503020102020204" pitchFamily="34" charset="0"/>
                      </a:endParaRPr>
                    </a:p>
                  </a:txBody>
                  <a:tcPr anchor="ctr">
                    <a:solidFill>
                      <a:schemeClr val="bg1">
                        <a:lumMod val="85000"/>
                      </a:schemeClr>
                    </a:solidFill>
                  </a:tcPr>
                </a:tc>
                <a:tc>
                  <a:txBody>
                    <a:bodyPr/>
                    <a:lstStyle/>
                    <a:p>
                      <a:pPr algn="ctr"/>
                      <a:r>
                        <a:rPr lang="en-US" sz="2000" b="1" dirty="0">
                          <a:solidFill>
                            <a:schemeClr val="bg1"/>
                          </a:solidFill>
                          <a:latin typeface="Franklin Gothic Book" panose="020B0503020102020204" pitchFamily="34" charset="0"/>
                        </a:rPr>
                        <a:t>Impact of carbon pricing</a:t>
                      </a:r>
                      <a:r>
                        <a:rPr lang="en-US" sz="2000" b="1" baseline="30000" dirty="0">
                          <a:solidFill>
                            <a:schemeClr val="bg1"/>
                          </a:solidFill>
                          <a:latin typeface="Franklin Gothic Book" panose="020B0503020102020204" pitchFamily="34" charset="0"/>
                        </a:rPr>
                        <a:t>3.4</a:t>
                      </a:r>
                      <a:endParaRPr lang="fr-FR" sz="2000" b="1" dirty="0">
                        <a:solidFill>
                          <a:schemeClr val="bg1"/>
                        </a:solidFill>
                        <a:latin typeface="Franklin Gothic Book" panose="020B0503020102020204" pitchFamily="34" charset="0"/>
                      </a:endParaRPr>
                    </a:p>
                  </a:txBody>
                  <a:tcPr anchor="ctr">
                    <a:solidFill>
                      <a:schemeClr val="bg2">
                        <a:lumMod val="50000"/>
                      </a:schemeClr>
                    </a:solidFill>
                  </a:tcPr>
                </a:tc>
                <a:tc>
                  <a:txBody>
                    <a:bodyPr/>
                    <a:lstStyle/>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Higher electricity price </a:t>
                      </a:r>
                      <a:br>
                        <a:rPr lang="en-US" sz="1800" b="0" dirty="0">
                          <a:solidFill>
                            <a:schemeClr val="tx2"/>
                          </a:solidFill>
                          <a:latin typeface="Franklin Gothic Book" panose="020B0503020102020204" pitchFamily="34" charset="0"/>
                        </a:rPr>
                      </a:br>
                      <a:r>
                        <a:rPr lang="en-US" sz="1800" b="0" dirty="0">
                          <a:solidFill>
                            <a:schemeClr val="tx2"/>
                          </a:solidFill>
                          <a:latin typeface="Franklin Gothic Book" panose="020B0503020102020204" pitchFamily="34" charset="0"/>
                        </a:rPr>
                        <a:t>(+ </a:t>
                      </a:r>
                      <a:r>
                        <a:rPr lang="fr-FR" sz="1800" b="0" kern="1200" dirty="0">
                          <a:solidFill>
                            <a:schemeClr val="tx2"/>
                          </a:solidFill>
                          <a:effectLst/>
                          <a:latin typeface="Franklin Gothic Book" panose="020B0503020102020204" pitchFamily="34" charset="0"/>
                        </a:rPr>
                        <a:t>€</a:t>
                      </a:r>
                      <a:r>
                        <a:rPr lang="en-US" sz="1800" b="0" dirty="0">
                          <a:solidFill>
                            <a:schemeClr val="tx2"/>
                          </a:solidFill>
                          <a:latin typeface="Franklin Gothic Book" panose="020B0503020102020204" pitchFamily="34" charset="0"/>
                        </a:rPr>
                        <a:t>10-22.5/ MWh)</a:t>
                      </a:r>
                    </a:p>
                    <a:p>
                      <a:pPr marL="285750" indent="-285750" algn="l">
                        <a:buFont typeface="Arial" panose="020B0604020202020204" pitchFamily="34" charset="0"/>
                        <a:buChar char="•"/>
                      </a:pPr>
                      <a:r>
                        <a:rPr lang="en-US" sz="1800" b="0" dirty="0">
                          <a:solidFill>
                            <a:schemeClr val="tx2"/>
                          </a:solidFill>
                          <a:latin typeface="Franklin Gothic Book" panose="020B0503020102020204" pitchFamily="34" charset="0"/>
                        </a:rPr>
                        <a:t>80% coal reduction by 2016</a:t>
                      </a:r>
                    </a:p>
                  </a:txBody>
                  <a:tcPr anchor="ctr">
                    <a:solidFill>
                      <a:schemeClr val="bg1">
                        <a:lumMod val="85000"/>
                      </a:schemeClr>
                    </a:solidFill>
                  </a:tcPr>
                </a:tc>
                <a:extLst>
                  <a:ext uri="{0D108BD9-81ED-4DB2-BD59-A6C34878D82A}">
                    <a16:rowId xmlns:a16="http://schemas.microsoft.com/office/drawing/2014/main" val="2473687794"/>
                  </a:ext>
                </a:extLst>
              </a:tr>
            </a:tbl>
          </a:graphicData>
        </a:graphic>
      </p:graphicFrame>
      <p:sp>
        <p:nvSpPr>
          <p:cNvPr id="16" name="Rectangle 15">
            <a:extLst>
              <a:ext uri="{FF2B5EF4-FFF2-40B4-BE49-F238E27FC236}">
                <a16:creationId xmlns:a16="http://schemas.microsoft.com/office/drawing/2014/main" id="{D48A451D-40C8-4DE7-9FA6-2B1E02646DD4}"/>
              </a:ext>
            </a:extLst>
          </p:cNvPr>
          <p:cNvSpPr/>
          <p:nvPr/>
        </p:nvSpPr>
        <p:spPr>
          <a:xfrm>
            <a:off x="219468" y="6489560"/>
            <a:ext cx="2776337" cy="276999"/>
          </a:xfrm>
          <a:prstGeom prst="rect">
            <a:avLst/>
          </a:prstGeom>
        </p:spPr>
        <p:txBody>
          <a:bodyPr wrap="none">
            <a:spAutoFit/>
          </a:bodyPr>
          <a:lstStyle/>
          <a:p>
            <a:pPr lvl="0">
              <a:defRPr/>
            </a:pPr>
            <a:r>
              <a:rPr lang="fr-FR" sz="1200" i="1" dirty="0">
                <a:solidFill>
                  <a:schemeClr val="bg2">
                    <a:lumMod val="50000"/>
                  </a:schemeClr>
                </a:solidFill>
                <a:latin typeface="Franklin Gothic Book" panose="020B0503020102020204" pitchFamily="34" charset="0"/>
              </a:rPr>
              <a:t>Source 1: UK House of Commons, 2018</a:t>
            </a:r>
          </a:p>
        </p:txBody>
      </p:sp>
      <p:sp>
        <p:nvSpPr>
          <p:cNvPr id="20" name="Rectangle 19">
            <a:extLst>
              <a:ext uri="{FF2B5EF4-FFF2-40B4-BE49-F238E27FC236}">
                <a16:creationId xmlns:a16="http://schemas.microsoft.com/office/drawing/2014/main" id="{035B2947-88A2-4DF6-9668-F3735C8B1DB8}"/>
              </a:ext>
            </a:extLst>
          </p:cNvPr>
          <p:cNvSpPr/>
          <p:nvPr/>
        </p:nvSpPr>
        <p:spPr>
          <a:xfrm>
            <a:off x="2995805" y="6488668"/>
            <a:ext cx="2977354" cy="276999"/>
          </a:xfrm>
          <a:prstGeom prst="rect">
            <a:avLst/>
          </a:prstGeom>
        </p:spPr>
        <p:txBody>
          <a:bodyPr wrap="none">
            <a:spAutoFit/>
          </a:bodyPr>
          <a:lstStyle/>
          <a:p>
            <a:pPr lvl="0">
              <a:defRPr/>
            </a:pPr>
            <a:r>
              <a:rPr lang="fr-FR" sz="1200" i="1" dirty="0">
                <a:solidFill>
                  <a:schemeClr val="bg2">
                    <a:lumMod val="50000"/>
                  </a:schemeClr>
                </a:solidFill>
                <a:latin typeface="Franklin Gothic Book" panose="020B0503020102020204" pitchFamily="34" charset="0"/>
              </a:rPr>
              <a:t>Source 2: Intercontinental Exchange, 2018</a:t>
            </a:r>
          </a:p>
        </p:txBody>
      </p:sp>
      <p:sp>
        <p:nvSpPr>
          <p:cNvPr id="21" name="Rectangle 20">
            <a:extLst>
              <a:ext uri="{FF2B5EF4-FFF2-40B4-BE49-F238E27FC236}">
                <a16:creationId xmlns:a16="http://schemas.microsoft.com/office/drawing/2014/main" id="{4A3F8904-C440-48D3-AA10-DC2605C2383C}"/>
              </a:ext>
            </a:extLst>
          </p:cNvPr>
          <p:cNvSpPr/>
          <p:nvPr/>
        </p:nvSpPr>
        <p:spPr>
          <a:xfrm>
            <a:off x="5971317" y="6489560"/>
            <a:ext cx="1811716" cy="276106"/>
          </a:xfrm>
          <a:prstGeom prst="rect">
            <a:avLst/>
          </a:prstGeom>
        </p:spPr>
        <p:txBody>
          <a:bodyPr wrap="square">
            <a:spAutoFit/>
          </a:bodyPr>
          <a:lstStyle/>
          <a:p>
            <a:pPr lvl="0">
              <a:defRPr/>
            </a:pPr>
            <a:r>
              <a:rPr lang="en-US" sz="1200" i="1" dirty="0">
                <a:solidFill>
                  <a:schemeClr val="bg2">
                    <a:lumMod val="50000"/>
                  </a:schemeClr>
                </a:solidFill>
                <a:latin typeface="Franklin Gothic Book" panose="020B0503020102020204" pitchFamily="34" charset="0"/>
              </a:rPr>
              <a:t>Source 3: </a:t>
            </a:r>
            <a:r>
              <a:rPr lang="en-US" sz="1200" i="1" dirty="0" err="1">
                <a:solidFill>
                  <a:schemeClr val="bg2">
                    <a:lumMod val="50000"/>
                  </a:schemeClr>
                </a:solidFill>
                <a:latin typeface="Franklin Gothic Book" panose="020B0503020102020204" pitchFamily="34" charset="0"/>
              </a:rPr>
              <a:t>Ecofys</a:t>
            </a:r>
            <a:r>
              <a:rPr lang="en-US" sz="1200" i="1" dirty="0">
                <a:solidFill>
                  <a:schemeClr val="bg2">
                    <a:lumMod val="50000"/>
                  </a:schemeClr>
                </a:solidFill>
                <a:latin typeface="Franklin Gothic Book" panose="020B0503020102020204" pitchFamily="34" charset="0"/>
              </a:rPr>
              <a:t>, 2016</a:t>
            </a:r>
            <a:endParaRPr lang="en-US" sz="1200" i="1" dirty="0">
              <a:latin typeface="Franklin Gothic Book" panose="020B0503020102020204" pitchFamily="34" charset="0"/>
            </a:endParaRPr>
          </a:p>
        </p:txBody>
      </p:sp>
      <p:sp>
        <p:nvSpPr>
          <p:cNvPr id="22" name="Rectangle 21">
            <a:extLst>
              <a:ext uri="{FF2B5EF4-FFF2-40B4-BE49-F238E27FC236}">
                <a16:creationId xmlns:a16="http://schemas.microsoft.com/office/drawing/2014/main" id="{B98E4D63-F40E-44B3-BB5E-4ED27C210069}"/>
              </a:ext>
            </a:extLst>
          </p:cNvPr>
          <p:cNvSpPr/>
          <p:nvPr/>
        </p:nvSpPr>
        <p:spPr>
          <a:xfrm>
            <a:off x="7717731" y="6488668"/>
            <a:ext cx="1930400" cy="276999"/>
          </a:xfrm>
          <a:prstGeom prst="rect">
            <a:avLst/>
          </a:prstGeom>
        </p:spPr>
        <p:txBody>
          <a:bodyPr wrap="none">
            <a:spAutoFit/>
          </a:bodyPr>
          <a:lstStyle/>
          <a:p>
            <a:r>
              <a:rPr lang="en-US" sz="1200" i="1" dirty="0">
                <a:solidFill>
                  <a:schemeClr val="bg2">
                    <a:lumMod val="50000"/>
                  </a:schemeClr>
                </a:solidFill>
                <a:latin typeface="Franklin Gothic Book" panose="020B0503020102020204" pitchFamily="34" charset="0"/>
              </a:rPr>
              <a:t>Source 4:  Sandbag, 2015 </a:t>
            </a:r>
            <a:endParaRPr lang="fr-FR" sz="1200" dirty="0"/>
          </a:p>
        </p:txBody>
      </p:sp>
    </p:spTree>
    <p:extLst>
      <p:ext uri="{BB962C8B-B14F-4D97-AF65-F5344CB8AC3E}">
        <p14:creationId xmlns:p14="http://schemas.microsoft.com/office/powerpoint/2010/main" val="31375369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p:cTn id="6" dur="indefinite"/>
                                        <p:tgtEl>
                                          <p:spTgt spid="12"/>
                                        </p:tgtEl>
                                        <p:attrNameLst>
                                          <p:attrName>style.opacity</p:attrName>
                                        </p:attrNameLst>
                                      </p:cBhvr>
                                      <p:to>
                                        <p:strVal val="0.25"/>
                                      </p:to>
                                    </p:set>
                                    <p:animEffect filter="image" prLst="opacity: 0.25">
                                      <p:cBhvr rctx="IE">
                                        <p:cTn id="7" dur="indefinite"/>
                                        <p:tgtEl>
                                          <p:spTgt spid="12"/>
                                        </p:tgtEl>
                                      </p:cBhvr>
                                    </p:animEffect>
                                  </p:childTnLst>
                                </p:cTn>
                              </p:par>
                              <p:par>
                                <p:cTn id="8" presetID="9" presetClass="emph" presetSubtype="0" nodeType="withEffect">
                                  <p:stCondLst>
                                    <p:cond delay="0"/>
                                  </p:stCondLst>
                                  <p:childTnLst>
                                    <p:set>
                                      <p:cBhvr>
                                        <p:cTn id="9" dur="indefinite"/>
                                        <p:tgtEl>
                                          <p:spTgt spid="13"/>
                                        </p:tgtEl>
                                        <p:attrNameLst>
                                          <p:attrName>style.opacity</p:attrName>
                                        </p:attrNameLst>
                                      </p:cBhvr>
                                      <p:to>
                                        <p:strVal val="0.25"/>
                                      </p:to>
                                    </p:set>
                                    <p:animEffect filter="image" prLst="opacity: 0.25">
                                      <p:cBhvr rctx="IE">
                                        <p:cTn id="10" dur="indefinite"/>
                                        <p:tgtEl>
                                          <p:spTgt spid="13"/>
                                        </p:tgtEl>
                                      </p:cBhvr>
                                    </p:animEffect>
                                  </p:childTnLst>
                                </p:cTn>
                              </p:par>
                              <p:par>
                                <p:cTn id="11" presetID="9" presetClass="emph" presetSubtype="0" nodeType="withEffect">
                                  <p:stCondLst>
                                    <p:cond delay="0"/>
                                  </p:stCondLst>
                                  <p:childTnLst>
                                    <p:set>
                                      <p:cBhvr>
                                        <p:cTn id="12" dur="indefinite"/>
                                        <p:tgtEl>
                                          <p:spTgt spid="6"/>
                                        </p:tgtEl>
                                        <p:attrNameLst>
                                          <p:attrName>style.opacity</p:attrName>
                                        </p:attrNameLst>
                                      </p:cBhvr>
                                      <p:to>
                                        <p:strVal val="0.25"/>
                                      </p:to>
                                    </p:set>
                                    <p:animEffect filter="image" prLst="opacity: 0.25">
                                      <p:cBhvr rctx="IE">
                                        <p:cTn id="13" dur="indefinite"/>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1FCD38-9A7A-49CB-870E-F23499893C0B}"/>
              </a:ext>
            </a:extLst>
          </p:cNvPr>
          <p:cNvSpPr>
            <a:spLocks noGrp="1"/>
          </p:cNvSpPr>
          <p:nvPr>
            <p:ph type="title"/>
          </p:nvPr>
        </p:nvSpPr>
        <p:spPr/>
        <p:txBody>
          <a:bodyPr/>
          <a:lstStyle/>
          <a:p>
            <a:r>
              <a:rPr lang="en-US" dirty="0"/>
              <a:t>Case Studies</a:t>
            </a:r>
            <a:endParaRPr lang="fr-FR" dirty="0"/>
          </a:p>
        </p:txBody>
      </p:sp>
      <p:sp>
        <p:nvSpPr>
          <p:cNvPr id="3" name="Text Placeholder 2">
            <a:extLst>
              <a:ext uri="{FF2B5EF4-FFF2-40B4-BE49-F238E27FC236}">
                <a16:creationId xmlns:a16="http://schemas.microsoft.com/office/drawing/2014/main" id="{CE8F0C6C-8C32-43EC-A4E9-60FDE4A45481}"/>
              </a:ext>
            </a:extLst>
          </p:cNvPr>
          <p:cNvSpPr>
            <a:spLocks noGrp="1"/>
          </p:cNvSpPr>
          <p:nvPr>
            <p:ph type="body" idx="1"/>
          </p:nvPr>
        </p:nvSpPr>
        <p:spPr/>
        <p:txBody>
          <a:bodyPr/>
          <a:lstStyle/>
          <a:p>
            <a:r>
              <a:rPr lang="en-US" dirty="0"/>
              <a:t>DIFFERENT POWER GENERATION PORTFOLIO IN GERMANY AND UK</a:t>
            </a:r>
            <a:endParaRPr lang="fr-FR" dirty="0"/>
          </a:p>
        </p:txBody>
      </p:sp>
      <p:sp>
        <p:nvSpPr>
          <p:cNvPr id="4" name="Rectangle 3">
            <a:extLst>
              <a:ext uri="{FF2B5EF4-FFF2-40B4-BE49-F238E27FC236}">
                <a16:creationId xmlns:a16="http://schemas.microsoft.com/office/drawing/2014/main" id="{7340071C-9D72-461D-834B-3FE0A817082E}"/>
              </a:ext>
            </a:extLst>
          </p:cNvPr>
          <p:cNvSpPr/>
          <p:nvPr/>
        </p:nvSpPr>
        <p:spPr>
          <a:xfrm>
            <a:off x="311092" y="235974"/>
            <a:ext cx="11569816" cy="6390968"/>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descr="Hasil gambar untuk case study vector">
            <a:extLst>
              <a:ext uri="{FF2B5EF4-FFF2-40B4-BE49-F238E27FC236}">
                <a16:creationId xmlns:a16="http://schemas.microsoft.com/office/drawing/2014/main" id="{F9D62875-1885-4F2E-996F-2EE26D8C0DA4}"/>
              </a:ext>
            </a:extLst>
          </p:cNvPr>
          <p:cNvPicPr>
            <a:picLocks noChangeAspect="1" noChangeArrowheads="1"/>
          </p:cNvPicPr>
          <p:nvPr/>
        </p:nvPicPr>
        <p:blipFill>
          <a:blip r:embed="rId3">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572266" y="1803367"/>
            <a:ext cx="2286523" cy="239500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B8BF09C-F652-4FDB-B367-7CC6AABDFA50}"/>
              </a:ext>
            </a:extLst>
          </p:cNvPr>
          <p:cNvSpPr>
            <a:spLocks noGrp="1"/>
          </p:cNvSpPr>
          <p:nvPr>
            <p:ph type="sldNum" sz="quarter" idx="4"/>
          </p:nvPr>
        </p:nvSpPr>
        <p:spPr/>
        <p:txBody>
          <a:bodyPr/>
          <a:lstStyle/>
          <a:p>
            <a:fld id="{E31375A4-56A4-47D6-9801-1991572033F7}" type="slidenum">
              <a:rPr lang="en-US" smtClean="0"/>
              <a:pPr/>
              <a:t>7</a:t>
            </a:fld>
            <a:endParaRPr lang="en-US" dirty="0"/>
          </a:p>
        </p:txBody>
      </p:sp>
    </p:spTree>
    <p:extLst>
      <p:ext uri="{BB962C8B-B14F-4D97-AF65-F5344CB8AC3E}">
        <p14:creationId xmlns:p14="http://schemas.microsoft.com/office/powerpoint/2010/main" val="29158918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4A508-0073-40B6-A1DA-5E3A03CBED21}"/>
              </a:ext>
            </a:extLst>
          </p:cNvPr>
          <p:cNvSpPr>
            <a:spLocks noGrp="1"/>
          </p:cNvSpPr>
          <p:nvPr>
            <p:ph type="title"/>
          </p:nvPr>
        </p:nvSpPr>
        <p:spPr/>
        <p:txBody>
          <a:bodyPr/>
          <a:lstStyle/>
          <a:p>
            <a:r>
              <a:rPr lang="en-US" dirty="0"/>
              <a:t>Power Plant Portfolios in Both Countries</a:t>
            </a:r>
            <a:endParaRPr lang="fr-FR" dirty="0"/>
          </a:p>
        </p:txBody>
      </p:sp>
      <p:sp>
        <p:nvSpPr>
          <p:cNvPr id="3" name="Content Placeholder 2">
            <a:extLst>
              <a:ext uri="{FF2B5EF4-FFF2-40B4-BE49-F238E27FC236}">
                <a16:creationId xmlns:a16="http://schemas.microsoft.com/office/drawing/2014/main" id="{DC7F7EDF-955B-4C0D-9D83-821D3B15F4C8}"/>
              </a:ext>
            </a:extLst>
          </p:cNvPr>
          <p:cNvSpPr>
            <a:spLocks noGrp="1"/>
          </p:cNvSpPr>
          <p:nvPr>
            <p:ph idx="1"/>
          </p:nvPr>
        </p:nvSpPr>
        <p:spPr>
          <a:xfrm>
            <a:off x="8978688" y="924123"/>
            <a:ext cx="2300752" cy="472902"/>
          </a:xfrm>
          <a:solidFill>
            <a:schemeClr val="accent1">
              <a:lumMod val="40000"/>
              <a:lumOff val="60000"/>
            </a:schemeClr>
          </a:solidFill>
        </p:spPr>
        <p:txBody>
          <a:bodyPr anchor="ctr">
            <a:normAutofit/>
          </a:bodyPr>
          <a:lstStyle/>
          <a:p>
            <a:pPr algn="ctr"/>
            <a:r>
              <a:rPr lang="en-US" b="1" dirty="0"/>
              <a:t>United Kingdom</a:t>
            </a:r>
          </a:p>
        </p:txBody>
      </p:sp>
      <p:sp>
        <p:nvSpPr>
          <p:cNvPr id="4" name="Slide Number Placeholder 3">
            <a:extLst>
              <a:ext uri="{FF2B5EF4-FFF2-40B4-BE49-F238E27FC236}">
                <a16:creationId xmlns:a16="http://schemas.microsoft.com/office/drawing/2014/main" id="{E15CEEDB-60AC-4B22-8AA4-4927522AF19B}"/>
              </a:ext>
            </a:extLst>
          </p:cNvPr>
          <p:cNvSpPr>
            <a:spLocks noGrp="1"/>
          </p:cNvSpPr>
          <p:nvPr>
            <p:ph type="sldNum" sz="quarter" idx="12"/>
          </p:nvPr>
        </p:nvSpPr>
        <p:spPr/>
        <p:txBody>
          <a:bodyPr/>
          <a:lstStyle/>
          <a:p>
            <a:fld id="{E31375A4-56A4-47D6-9801-1991572033F7}" type="slidenum">
              <a:rPr lang="en-US" smtClean="0"/>
              <a:t>8</a:t>
            </a:fld>
            <a:endParaRPr lang="en-US"/>
          </a:p>
        </p:txBody>
      </p:sp>
      <p:pic>
        <p:nvPicPr>
          <p:cNvPr id="3080" name="Picture 8" descr="Gambar terkait">
            <a:extLst>
              <a:ext uri="{FF2B5EF4-FFF2-40B4-BE49-F238E27FC236}">
                <a16:creationId xmlns:a16="http://schemas.microsoft.com/office/drawing/2014/main" id="{CBA7C8F2-5A63-4E34-B369-A350447A1FDB}"/>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68307" y="4604120"/>
            <a:ext cx="1638200" cy="11590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asil gambar untuk solar pv vector">
            <a:extLst>
              <a:ext uri="{FF2B5EF4-FFF2-40B4-BE49-F238E27FC236}">
                <a16:creationId xmlns:a16="http://schemas.microsoft.com/office/drawing/2014/main" id="{DDCECBA1-BCA6-44B2-AA3A-A7152EFD819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8021" y="4597838"/>
            <a:ext cx="1317270" cy="131727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Gambar terkait">
            <a:extLst>
              <a:ext uri="{FF2B5EF4-FFF2-40B4-BE49-F238E27FC236}">
                <a16:creationId xmlns:a16="http://schemas.microsoft.com/office/drawing/2014/main" id="{5E154280-6B3A-4656-B0C7-0F8CFC44A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919" y="1297710"/>
            <a:ext cx="1594492" cy="15944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Gambar terkait">
            <a:extLst>
              <a:ext uri="{FF2B5EF4-FFF2-40B4-BE49-F238E27FC236}">
                <a16:creationId xmlns:a16="http://schemas.microsoft.com/office/drawing/2014/main" id="{A2B4FD6C-0226-45C5-8015-B078F0C945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8919" y="2892202"/>
            <a:ext cx="1594492" cy="1594492"/>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Hasil gambar untuk coal vector">
            <a:extLst>
              <a:ext uri="{FF2B5EF4-FFF2-40B4-BE49-F238E27FC236}">
                <a16:creationId xmlns:a16="http://schemas.microsoft.com/office/drawing/2014/main" id="{7A623878-4EF0-4FC6-8801-A2C98BA304A7}"/>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5084" y="2041520"/>
            <a:ext cx="723835" cy="723835"/>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asil gambar untuk natural gas picture">
            <a:extLst>
              <a:ext uri="{FF2B5EF4-FFF2-40B4-BE49-F238E27FC236}">
                <a16:creationId xmlns:a16="http://schemas.microsoft.com/office/drawing/2014/main" id="{CC47D341-AA7A-4684-A601-330F58A878BE}"/>
              </a:ext>
            </a:extLst>
          </p:cNvPr>
          <p:cNvPicPr>
            <a:picLocks noChangeAspect="1" noChangeArrowheads="1"/>
          </p:cNvPicPr>
          <p:nvPr/>
        </p:nvPicPr>
        <p:blipFill rotWithShape="1">
          <a:blip r:embed="rId7">
            <a:clrChange>
              <a:clrFrom>
                <a:srgbClr val="CAE9F8"/>
              </a:clrFrom>
              <a:clrTo>
                <a:srgbClr val="CAE9F8">
                  <a:alpha val="0"/>
                </a:srgbClr>
              </a:clrTo>
            </a:clrChange>
            <a:biLevel thresh="50000"/>
            <a:extLst>
              <a:ext uri="{28A0092B-C50C-407E-A947-70E740481C1C}">
                <a14:useLocalDpi xmlns:a14="http://schemas.microsoft.com/office/drawing/2010/main" val="0"/>
              </a:ext>
            </a:extLst>
          </a:blip>
          <a:srcRect l="28722" r="27090"/>
          <a:stretch/>
        </p:blipFill>
        <p:spPr bwMode="auto">
          <a:xfrm>
            <a:off x="939740" y="3201340"/>
            <a:ext cx="723835" cy="11340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16312487-BEEF-4E68-BF89-597E4B414F45}"/>
              </a:ext>
            </a:extLst>
          </p:cNvPr>
          <p:cNvCxnSpPr>
            <a:cxnSpLocks/>
          </p:cNvCxnSpPr>
          <p:nvPr/>
        </p:nvCxnSpPr>
        <p:spPr>
          <a:xfrm>
            <a:off x="794321" y="2983347"/>
            <a:ext cx="104851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0EA3C69-97F0-4A0C-B001-EC4ECADEF7BC}"/>
              </a:ext>
            </a:extLst>
          </p:cNvPr>
          <p:cNvCxnSpPr>
            <a:cxnSpLocks/>
          </p:cNvCxnSpPr>
          <p:nvPr/>
        </p:nvCxnSpPr>
        <p:spPr>
          <a:xfrm>
            <a:off x="794321" y="4576620"/>
            <a:ext cx="1048511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6F2147D-EC49-4B09-A63D-A9A366F68843}"/>
              </a:ext>
            </a:extLst>
          </p:cNvPr>
          <p:cNvSpPr txBox="1"/>
          <p:nvPr/>
        </p:nvSpPr>
        <p:spPr>
          <a:xfrm>
            <a:off x="5879053" y="1818662"/>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100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sp>
        <p:nvSpPr>
          <p:cNvPr id="20" name="TextBox 19">
            <a:extLst>
              <a:ext uri="{FF2B5EF4-FFF2-40B4-BE49-F238E27FC236}">
                <a16:creationId xmlns:a16="http://schemas.microsoft.com/office/drawing/2014/main" id="{78BAB726-5A73-4A10-AB26-AC03ED06A410}"/>
              </a:ext>
            </a:extLst>
          </p:cNvPr>
          <p:cNvSpPr txBox="1"/>
          <p:nvPr/>
        </p:nvSpPr>
        <p:spPr>
          <a:xfrm>
            <a:off x="9110759" y="1818662"/>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200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sp>
        <p:nvSpPr>
          <p:cNvPr id="21" name="TextBox 20">
            <a:extLst>
              <a:ext uri="{FF2B5EF4-FFF2-40B4-BE49-F238E27FC236}">
                <a16:creationId xmlns:a16="http://schemas.microsoft.com/office/drawing/2014/main" id="{FBE79D20-A9A1-4C42-A7F6-C033F825C7BC}"/>
              </a:ext>
            </a:extLst>
          </p:cNvPr>
          <p:cNvSpPr txBox="1"/>
          <p:nvPr/>
        </p:nvSpPr>
        <p:spPr>
          <a:xfrm>
            <a:off x="5879052" y="3379069"/>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100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sp>
        <p:nvSpPr>
          <p:cNvPr id="22" name="TextBox 21">
            <a:extLst>
              <a:ext uri="{FF2B5EF4-FFF2-40B4-BE49-F238E27FC236}">
                <a16:creationId xmlns:a16="http://schemas.microsoft.com/office/drawing/2014/main" id="{13F68F48-C280-403C-8F52-72D0D5D9109F}"/>
              </a:ext>
            </a:extLst>
          </p:cNvPr>
          <p:cNvSpPr txBox="1"/>
          <p:nvPr/>
        </p:nvSpPr>
        <p:spPr>
          <a:xfrm>
            <a:off x="5925804" y="5004446"/>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20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cxnSp>
        <p:nvCxnSpPr>
          <p:cNvPr id="9" name="Straight Connector 8">
            <a:extLst>
              <a:ext uri="{FF2B5EF4-FFF2-40B4-BE49-F238E27FC236}">
                <a16:creationId xmlns:a16="http://schemas.microsoft.com/office/drawing/2014/main" id="{BC32F3D0-1480-49A5-9DB1-CA054028E48A}"/>
              </a:ext>
            </a:extLst>
          </p:cNvPr>
          <p:cNvCxnSpPr/>
          <p:nvPr/>
        </p:nvCxnSpPr>
        <p:spPr>
          <a:xfrm>
            <a:off x="5190831" y="1468585"/>
            <a:ext cx="0" cy="4568599"/>
          </a:xfrm>
          <a:prstGeom prst="line">
            <a:avLst/>
          </a:prstGeom>
          <a:ln w="38100">
            <a:solidFill>
              <a:schemeClr val="bg2">
                <a:lumMod val="50000"/>
              </a:schemeClr>
            </a:solidFill>
          </a:ln>
        </p:spPr>
        <p:style>
          <a:lnRef idx="3">
            <a:schemeClr val="accent1"/>
          </a:lnRef>
          <a:fillRef idx="0">
            <a:schemeClr val="accent1"/>
          </a:fillRef>
          <a:effectRef idx="2">
            <a:schemeClr val="accent1"/>
          </a:effectRef>
          <a:fontRef idx="minor">
            <a:schemeClr val="tx1"/>
          </a:fontRef>
        </p:style>
      </p:cxnSp>
      <p:cxnSp>
        <p:nvCxnSpPr>
          <p:cNvPr id="25" name="Straight Connector 24">
            <a:extLst>
              <a:ext uri="{FF2B5EF4-FFF2-40B4-BE49-F238E27FC236}">
                <a16:creationId xmlns:a16="http://schemas.microsoft.com/office/drawing/2014/main" id="{1045CE37-871E-4319-AC96-A4CA24142244}"/>
              </a:ext>
            </a:extLst>
          </p:cNvPr>
          <p:cNvCxnSpPr/>
          <p:nvPr/>
        </p:nvCxnSpPr>
        <p:spPr>
          <a:xfrm>
            <a:off x="8640614" y="1468585"/>
            <a:ext cx="0" cy="4568599"/>
          </a:xfrm>
          <a:prstGeom prst="line">
            <a:avLst/>
          </a:prstGeom>
          <a:ln w="38100">
            <a:solidFill>
              <a:schemeClr val="bg2">
                <a:lumMod val="50000"/>
              </a:schemeClr>
            </a:solidFill>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8ABA4A8C-CBB2-443F-A577-C4A3B98AD36B}"/>
              </a:ext>
            </a:extLst>
          </p:cNvPr>
          <p:cNvSpPr txBox="1"/>
          <p:nvPr/>
        </p:nvSpPr>
        <p:spPr>
          <a:xfrm>
            <a:off x="9110758" y="3379068"/>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100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sp>
        <p:nvSpPr>
          <p:cNvPr id="27" name="TextBox 26">
            <a:extLst>
              <a:ext uri="{FF2B5EF4-FFF2-40B4-BE49-F238E27FC236}">
                <a16:creationId xmlns:a16="http://schemas.microsoft.com/office/drawing/2014/main" id="{EDCBBC64-49B8-4D02-9B64-6D09FE68B0A6}"/>
              </a:ext>
            </a:extLst>
          </p:cNvPr>
          <p:cNvSpPr txBox="1"/>
          <p:nvPr/>
        </p:nvSpPr>
        <p:spPr>
          <a:xfrm>
            <a:off x="9131895" y="5004445"/>
            <a:ext cx="2270281" cy="584775"/>
          </a:xfrm>
          <a:prstGeom prst="rect">
            <a:avLst/>
          </a:prstGeom>
          <a:noFill/>
        </p:spPr>
        <p:txBody>
          <a:bodyPr wrap="square" rtlCol="0">
            <a:spAutoFit/>
          </a:bodyPr>
          <a:lstStyle/>
          <a:p>
            <a:r>
              <a:rPr lang="en-US" sz="3200" dirty="0">
                <a:solidFill>
                  <a:schemeClr val="tx2"/>
                </a:solidFill>
                <a:latin typeface="Franklin Gothic Book" panose="020B0503020102020204" pitchFamily="34" charset="0"/>
              </a:rPr>
              <a:t>20 </a:t>
            </a:r>
            <a:r>
              <a:rPr lang="en-US" sz="3200" dirty="0" err="1">
                <a:solidFill>
                  <a:schemeClr val="tx2"/>
                </a:solidFill>
                <a:latin typeface="Franklin Gothic Book" panose="020B0503020102020204" pitchFamily="34" charset="0"/>
              </a:rPr>
              <a:t>MWe</a:t>
            </a:r>
            <a:endParaRPr lang="fr-FR" sz="3200" dirty="0">
              <a:solidFill>
                <a:schemeClr val="tx2"/>
              </a:solidFill>
              <a:latin typeface="Franklin Gothic Book" panose="020B0503020102020204" pitchFamily="34" charset="0"/>
            </a:endParaRPr>
          </a:p>
        </p:txBody>
      </p:sp>
      <p:sp>
        <p:nvSpPr>
          <p:cNvPr id="29" name="Content Placeholder 2">
            <a:extLst>
              <a:ext uri="{FF2B5EF4-FFF2-40B4-BE49-F238E27FC236}">
                <a16:creationId xmlns:a16="http://schemas.microsoft.com/office/drawing/2014/main" id="{43AC66CF-3CA7-4FC7-B550-D3E1D6DBEEAA}"/>
              </a:ext>
            </a:extLst>
          </p:cNvPr>
          <p:cNvSpPr txBox="1">
            <a:spLocks/>
          </p:cNvSpPr>
          <p:nvPr/>
        </p:nvSpPr>
        <p:spPr>
          <a:xfrm>
            <a:off x="5879052" y="924123"/>
            <a:ext cx="1915596" cy="472902"/>
          </a:xfrm>
          <a:prstGeom prst="rect">
            <a:avLst/>
          </a:prstGeom>
          <a:solidFill>
            <a:schemeClr val="accent1">
              <a:lumMod val="40000"/>
              <a:lumOff val="60000"/>
            </a:schemeClr>
          </a:solidFill>
        </p:spPr>
        <p:txBody>
          <a:bodyPr vert="horz" lIns="91440" tIns="45720" rIns="91440" bIns="45720" rtlCol="0" anchor="ctr">
            <a:normAutofit/>
          </a:bodyPr>
          <a:lstStyle>
            <a:lvl1pPr marL="228600" indent="-228600" algn="l" defTabSz="914400" rtl="0" eaLnBrk="1" latinLnBrk="0" hangingPunct="1">
              <a:lnSpc>
                <a:spcPct val="90000"/>
              </a:lnSpc>
              <a:spcBef>
                <a:spcPts val="1800"/>
              </a:spcBef>
              <a:buClr>
                <a:schemeClr val="accent1">
                  <a:lumMod val="75000"/>
                </a:schemeClr>
              </a:buClr>
              <a:buSzPct val="100000"/>
              <a:buFont typeface="Arial" pitchFamily="34" charset="0"/>
              <a:buChar char="▪"/>
              <a:defRPr sz="2000" kern="1200">
                <a:solidFill>
                  <a:schemeClr val="tx2"/>
                </a:solidFill>
                <a:latin typeface="Franklin Gothic Book" panose="020B0503020102020204" pitchFamily="34" charset="0"/>
                <a:ea typeface="+mn-ea"/>
                <a:cs typeface="+mn-cs"/>
              </a:defRPr>
            </a:lvl1pPr>
            <a:lvl2pPr marL="457200" indent="-182880" algn="l" defTabSz="914400" rtl="0" eaLnBrk="1" latinLnBrk="0" hangingPunct="1">
              <a:lnSpc>
                <a:spcPct val="90000"/>
              </a:lnSpc>
              <a:spcBef>
                <a:spcPts val="1200"/>
              </a:spcBef>
              <a:buClr>
                <a:schemeClr val="accent1">
                  <a:lumMod val="75000"/>
                </a:schemeClr>
              </a:buClr>
              <a:buSzPct val="100000"/>
              <a:buFont typeface="Arial" pitchFamily="34" charset="0"/>
              <a:buChar char="▪"/>
              <a:defRPr sz="1800" kern="1200">
                <a:solidFill>
                  <a:schemeClr val="tx2"/>
                </a:solidFill>
                <a:latin typeface="Franklin Gothic Book" panose="020B0503020102020204" pitchFamily="34" charset="0"/>
                <a:ea typeface="+mn-ea"/>
                <a:cs typeface="+mn-cs"/>
              </a:defRPr>
            </a:lvl2pPr>
            <a:lvl3pPr marL="685800" indent="-179388" algn="l" defTabSz="914400" rtl="0" eaLnBrk="1" latinLnBrk="0" hangingPunct="1">
              <a:lnSpc>
                <a:spcPct val="90000"/>
              </a:lnSpc>
              <a:spcBef>
                <a:spcPts val="800"/>
              </a:spcBef>
              <a:buClr>
                <a:schemeClr val="accent1">
                  <a:lumMod val="75000"/>
                </a:schemeClr>
              </a:buClr>
              <a:buSzPct val="100000"/>
              <a:buFont typeface="Arial" pitchFamily="34" charset="0"/>
              <a:buChar char="▪"/>
              <a:defRPr sz="1600" kern="1200">
                <a:solidFill>
                  <a:schemeClr val="tx2"/>
                </a:solidFill>
                <a:latin typeface="Franklin Gothic Book" panose="020B0503020102020204" pitchFamily="34" charset="0"/>
                <a:ea typeface="+mn-ea"/>
                <a:cs typeface="+mn-cs"/>
              </a:defRPr>
            </a:lvl3pPr>
            <a:lvl4pPr marL="914400" indent="-182880" algn="l" defTabSz="914400" rtl="0" eaLnBrk="1" latinLnBrk="0" hangingPunct="1">
              <a:lnSpc>
                <a:spcPct val="90000"/>
              </a:lnSpc>
              <a:spcBef>
                <a:spcPts val="8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4pPr>
            <a:lvl5pPr marL="11430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2"/>
                </a:solidFill>
                <a:latin typeface="Franklin Gothic Book" panose="020B0503020102020204" pitchFamily="34" charset="0"/>
                <a:ea typeface="+mn-ea"/>
                <a:cs typeface="+mn-cs"/>
              </a:defRPr>
            </a:lvl5pPr>
            <a:lvl6pPr marL="13716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6pPr>
            <a:lvl7pPr marL="1600200" indent="-179388"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7pPr>
            <a:lvl8pPr marL="1828800" indent="-182880" algn="l" defTabSz="914400" rtl="0" eaLnBrk="1" latinLnBrk="0" hangingPunct="1">
              <a:lnSpc>
                <a:spcPct val="90000"/>
              </a:lnSpc>
              <a:spcBef>
                <a:spcPts val="600"/>
              </a:spcBef>
              <a:buClr>
                <a:schemeClr val="accent1">
                  <a:lumMod val="75000"/>
                </a:schemeClr>
              </a:buClr>
              <a:buSzPct val="100000"/>
              <a:buFont typeface="Arial" pitchFamily="34" charset="0"/>
              <a:buChar char="▪"/>
              <a:defRPr sz="1400" kern="1200">
                <a:solidFill>
                  <a:schemeClr val="tx1"/>
                </a:solidFill>
                <a:latin typeface="+mn-lt"/>
                <a:ea typeface="+mn-ea"/>
                <a:cs typeface="+mn-cs"/>
              </a:defRPr>
            </a:lvl8pPr>
            <a:lvl9pPr marL="1878012" indent="0" algn="l" defTabSz="914400" rtl="0" eaLnBrk="1" latinLnBrk="0" hangingPunct="1">
              <a:lnSpc>
                <a:spcPct val="90000"/>
              </a:lnSpc>
              <a:spcBef>
                <a:spcPts val="600"/>
              </a:spcBef>
              <a:buClr>
                <a:schemeClr val="accent1">
                  <a:lumMod val="75000"/>
                </a:schemeClr>
              </a:buClr>
              <a:buSzPct val="100000"/>
              <a:buFont typeface="Arial" pitchFamily="34" charset="0"/>
              <a:buNone/>
              <a:defRPr sz="1400" kern="1200">
                <a:solidFill>
                  <a:schemeClr val="tx1"/>
                </a:solidFill>
                <a:latin typeface="+mn-lt"/>
                <a:ea typeface="+mn-ea"/>
                <a:cs typeface="+mn-cs"/>
              </a:defRPr>
            </a:lvl9pPr>
          </a:lstStyle>
          <a:p>
            <a:pPr algn="ctr"/>
            <a:r>
              <a:rPr lang="en-US" b="1" dirty="0"/>
              <a:t>Germany</a:t>
            </a:r>
          </a:p>
        </p:txBody>
      </p:sp>
      <p:sp>
        <p:nvSpPr>
          <p:cNvPr id="30" name="TextBox 29">
            <a:extLst>
              <a:ext uri="{FF2B5EF4-FFF2-40B4-BE49-F238E27FC236}">
                <a16:creationId xmlns:a16="http://schemas.microsoft.com/office/drawing/2014/main" id="{B80C84EF-E09C-4967-87B1-9EB899485720}"/>
              </a:ext>
            </a:extLst>
          </p:cNvPr>
          <p:cNvSpPr txBox="1"/>
          <p:nvPr/>
        </p:nvSpPr>
        <p:spPr>
          <a:xfrm>
            <a:off x="1541801" y="942892"/>
            <a:ext cx="3157541" cy="461665"/>
          </a:xfrm>
          <a:prstGeom prst="rect">
            <a:avLst/>
          </a:prstGeom>
          <a:noFill/>
        </p:spPr>
        <p:txBody>
          <a:bodyPr wrap="square" rtlCol="0">
            <a:spAutoFit/>
          </a:bodyPr>
          <a:lstStyle/>
          <a:p>
            <a:pPr algn="ctr"/>
            <a:r>
              <a:rPr lang="en-US" sz="2400" dirty="0">
                <a:solidFill>
                  <a:schemeClr val="tx2"/>
                </a:solidFill>
                <a:latin typeface="Franklin Gothic Book" panose="020B0503020102020204" pitchFamily="34" charset="0"/>
              </a:rPr>
              <a:t>Type (</a:t>
            </a:r>
            <a:r>
              <a:rPr lang="en-US" sz="2400" i="1" dirty="0">
                <a:solidFill>
                  <a:schemeClr val="tx2"/>
                </a:solidFill>
                <a:latin typeface="Franklin Gothic Book" panose="020B0503020102020204" pitchFamily="34" charset="0"/>
              </a:rPr>
              <a:t>emission factor</a:t>
            </a:r>
            <a:r>
              <a:rPr lang="en-US" sz="2400" dirty="0">
                <a:solidFill>
                  <a:schemeClr val="tx2"/>
                </a:solidFill>
                <a:latin typeface="Franklin Gothic Book" panose="020B0503020102020204" pitchFamily="34" charset="0"/>
              </a:rPr>
              <a:t>)</a:t>
            </a:r>
            <a:endParaRPr lang="fr-FR" sz="2400" dirty="0">
              <a:solidFill>
                <a:schemeClr val="tx2"/>
              </a:solidFill>
              <a:latin typeface="Franklin Gothic Book" panose="020B0503020102020204" pitchFamily="34" charset="0"/>
            </a:endParaRPr>
          </a:p>
        </p:txBody>
      </p:sp>
      <p:sp>
        <p:nvSpPr>
          <p:cNvPr id="31" name="TextBox 30">
            <a:extLst>
              <a:ext uri="{FF2B5EF4-FFF2-40B4-BE49-F238E27FC236}">
                <a16:creationId xmlns:a16="http://schemas.microsoft.com/office/drawing/2014/main" id="{4068280B-448E-4105-89C0-23BF9C243BEF}"/>
              </a:ext>
            </a:extLst>
          </p:cNvPr>
          <p:cNvSpPr txBox="1"/>
          <p:nvPr/>
        </p:nvSpPr>
        <p:spPr>
          <a:xfrm>
            <a:off x="1280738" y="5890103"/>
            <a:ext cx="1579305" cy="369332"/>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Germany</a:t>
            </a:r>
            <a:endParaRPr lang="fr-FR" dirty="0">
              <a:solidFill>
                <a:schemeClr val="tx2"/>
              </a:solidFill>
              <a:latin typeface="Franklin Gothic Book" panose="020B0503020102020204" pitchFamily="34" charset="0"/>
            </a:endParaRPr>
          </a:p>
        </p:txBody>
      </p:sp>
      <p:sp>
        <p:nvSpPr>
          <p:cNvPr id="32" name="TextBox 31">
            <a:extLst>
              <a:ext uri="{FF2B5EF4-FFF2-40B4-BE49-F238E27FC236}">
                <a16:creationId xmlns:a16="http://schemas.microsoft.com/office/drawing/2014/main" id="{B606B8DE-217B-4650-B936-DE3374A4522C}"/>
              </a:ext>
            </a:extLst>
          </p:cNvPr>
          <p:cNvSpPr txBox="1"/>
          <p:nvPr/>
        </p:nvSpPr>
        <p:spPr>
          <a:xfrm>
            <a:off x="3524792" y="5887132"/>
            <a:ext cx="611224" cy="369332"/>
          </a:xfrm>
          <a:prstGeom prst="rect">
            <a:avLst/>
          </a:prstGeom>
          <a:noFill/>
        </p:spPr>
        <p:txBody>
          <a:bodyPr wrap="square" rtlCol="0">
            <a:spAutoFit/>
          </a:bodyPr>
          <a:lstStyle/>
          <a:p>
            <a:r>
              <a:rPr lang="en-US" dirty="0">
                <a:solidFill>
                  <a:schemeClr val="tx2"/>
                </a:solidFill>
                <a:latin typeface="Franklin Gothic Book" panose="020B0503020102020204" pitchFamily="34" charset="0"/>
              </a:rPr>
              <a:t>UK</a:t>
            </a:r>
            <a:endParaRPr lang="fr-FR" dirty="0">
              <a:solidFill>
                <a:schemeClr val="tx2"/>
              </a:solidFill>
              <a:latin typeface="Franklin Gothic Book" panose="020B0503020102020204" pitchFamily="34" charset="0"/>
            </a:endParaRPr>
          </a:p>
        </p:txBody>
      </p:sp>
      <p:sp>
        <p:nvSpPr>
          <p:cNvPr id="33" name="TextBox 32">
            <a:extLst>
              <a:ext uri="{FF2B5EF4-FFF2-40B4-BE49-F238E27FC236}">
                <a16:creationId xmlns:a16="http://schemas.microsoft.com/office/drawing/2014/main" id="{1065F9BA-0D71-4464-991F-4044CAFB7267}"/>
              </a:ext>
            </a:extLst>
          </p:cNvPr>
          <p:cNvSpPr txBox="1"/>
          <p:nvPr/>
        </p:nvSpPr>
        <p:spPr>
          <a:xfrm>
            <a:off x="3368486" y="2218372"/>
            <a:ext cx="1687212" cy="646331"/>
          </a:xfrm>
          <a:prstGeom prst="rect">
            <a:avLst/>
          </a:prstGeom>
          <a:noFill/>
        </p:spPr>
        <p:txBody>
          <a:bodyPr wrap="square" rtlCol="0">
            <a:spAutoFit/>
          </a:bodyPr>
          <a:lstStyle/>
          <a:p>
            <a:pPr algn="ctr"/>
            <a:r>
              <a:rPr lang="en-US" dirty="0">
                <a:solidFill>
                  <a:schemeClr val="tx2"/>
                </a:solidFill>
                <a:latin typeface="Franklin Gothic Book" panose="020B0503020102020204" pitchFamily="34" charset="0"/>
              </a:rPr>
              <a:t>(</a:t>
            </a:r>
            <a:r>
              <a:rPr lang="en-US" i="1" dirty="0">
                <a:solidFill>
                  <a:schemeClr val="tx2"/>
                </a:solidFill>
                <a:latin typeface="Franklin Gothic Book" panose="020B0503020102020204" pitchFamily="34" charset="0"/>
              </a:rPr>
              <a:t>0.34</a:t>
            </a:r>
            <a:br>
              <a:rPr lang="en-US" i="1" dirty="0">
                <a:solidFill>
                  <a:schemeClr val="tx2"/>
                </a:solidFill>
                <a:latin typeface="Franklin Gothic Book" panose="020B0503020102020204" pitchFamily="34" charset="0"/>
              </a:rPr>
            </a:br>
            <a:r>
              <a:rPr lang="en-US" i="1" dirty="0">
                <a:solidFill>
                  <a:schemeClr val="tx2"/>
                </a:solidFill>
                <a:latin typeface="Franklin Gothic Book" panose="020B0503020102020204" pitchFamily="34" charset="0"/>
              </a:rPr>
              <a:t> tCO</a:t>
            </a:r>
            <a:r>
              <a:rPr lang="en-US" i="1" baseline="-25000" dirty="0">
                <a:solidFill>
                  <a:schemeClr val="tx2"/>
                </a:solidFill>
                <a:latin typeface="Franklin Gothic Book" panose="020B0503020102020204" pitchFamily="34" charset="0"/>
              </a:rPr>
              <a:t>2</a:t>
            </a:r>
            <a:r>
              <a:rPr lang="en-US" i="1" dirty="0">
                <a:solidFill>
                  <a:schemeClr val="tx2"/>
                </a:solidFill>
                <a:latin typeface="Franklin Gothic Book" panose="020B0503020102020204" pitchFamily="34" charset="0"/>
              </a:rPr>
              <a:t>/ </a:t>
            </a:r>
            <a:r>
              <a:rPr lang="en-US" i="1" dirty="0" err="1">
                <a:solidFill>
                  <a:schemeClr val="tx2"/>
                </a:solidFill>
                <a:latin typeface="Franklin Gothic Book" panose="020B0503020102020204" pitchFamily="34" charset="0"/>
              </a:rPr>
              <a:t>MWth</a:t>
            </a:r>
            <a:r>
              <a:rPr lang="en-US" dirty="0">
                <a:solidFill>
                  <a:schemeClr val="tx2"/>
                </a:solidFill>
                <a:latin typeface="Franklin Gothic Book" panose="020B0503020102020204" pitchFamily="34" charset="0"/>
              </a:rPr>
              <a:t>)</a:t>
            </a:r>
            <a:r>
              <a:rPr lang="en-US" baseline="30000" dirty="0">
                <a:solidFill>
                  <a:schemeClr val="tx2"/>
                </a:solidFill>
                <a:latin typeface="Franklin Gothic Book" panose="020B0503020102020204" pitchFamily="34" charset="0"/>
              </a:rPr>
              <a:t>1</a:t>
            </a:r>
            <a:endParaRPr lang="fr-FR" dirty="0">
              <a:solidFill>
                <a:schemeClr val="tx2"/>
              </a:solidFill>
              <a:latin typeface="Franklin Gothic Book" panose="020B0503020102020204" pitchFamily="34" charset="0"/>
            </a:endParaRPr>
          </a:p>
        </p:txBody>
      </p:sp>
      <p:sp>
        <p:nvSpPr>
          <p:cNvPr id="36" name="TextBox 35">
            <a:extLst>
              <a:ext uri="{FF2B5EF4-FFF2-40B4-BE49-F238E27FC236}">
                <a16:creationId xmlns:a16="http://schemas.microsoft.com/office/drawing/2014/main" id="{82F35D78-1925-4762-8AE2-E623D451A682}"/>
              </a:ext>
            </a:extLst>
          </p:cNvPr>
          <p:cNvSpPr txBox="1"/>
          <p:nvPr/>
        </p:nvSpPr>
        <p:spPr>
          <a:xfrm>
            <a:off x="3292410" y="3746849"/>
            <a:ext cx="1687212" cy="646331"/>
          </a:xfrm>
          <a:prstGeom prst="rect">
            <a:avLst/>
          </a:prstGeom>
          <a:noFill/>
        </p:spPr>
        <p:txBody>
          <a:bodyPr wrap="square" rtlCol="0">
            <a:spAutoFit/>
          </a:bodyPr>
          <a:lstStyle/>
          <a:p>
            <a:pPr algn="ctr"/>
            <a:r>
              <a:rPr lang="en-US" dirty="0">
                <a:solidFill>
                  <a:schemeClr val="tx2"/>
                </a:solidFill>
                <a:latin typeface="Franklin Gothic Book" panose="020B0503020102020204" pitchFamily="34" charset="0"/>
              </a:rPr>
              <a:t>(</a:t>
            </a:r>
            <a:r>
              <a:rPr lang="en-US" i="1" dirty="0">
                <a:solidFill>
                  <a:schemeClr val="tx2"/>
                </a:solidFill>
                <a:latin typeface="Franklin Gothic Book" panose="020B0503020102020204" pitchFamily="34" charset="0"/>
              </a:rPr>
              <a:t>0.25</a:t>
            </a:r>
            <a:br>
              <a:rPr lang="en-US" i="1" dirty="0">
                <a:solidFill>
                  <a:schemeClr val="tx2"/>
                </a:solidFill>
                <a:latin typeface="Franklin Gothic Book" panose="020B0503020102020204" pitchFamily="34" charset="0"/>
              </a:rPr>
            </a:br>
            <a:r>
              <a:rPr lang="en-US" i="1" dirty="0">
                <a:solidFill>
                  <a:schemeClr val="tx2"/>
                </a:solidFill>
                <a:latin typeface="Franklin Gothic Book" panose="020B0503020102020204" pitchFamily="34" charset="0"/>
              </a:rPr>
              <a:t> tCO</a:t>
            </a:r>
            <a:r>
              <a:rPr lang="en-US" i="1" baseline="-25000" dirty="0">
                <a:solidFill>
                  <a:schemeClr val="tx2"/>
                </a:solidFill>
                <a:latin typeface="Franklin Gothic Book" panose="020B0503020102020204" pitchFamily="34" charset="0"/>
              </a:rPr>
              <a:t>2</a:t>
            </a:r>
            <a:r>
              <a:rPr lang="en-US" i="1" dirty="0">
                <a:solidFill>
                  <a:schemeClr val="tx2"/>
                </a:solidFill>
                <a:latin typeface="Franklin Gothic Book" panose="020B0503020102020204" pitchFamily="34" charset="0"/>
              </a:rPr>
              <a:t>/ </a:t>
            </a:r>
            <a:r>
              <a:rPr lang="en-US" i="1" dirty="0" err="1">
                <a:solidFill>
                  <a:schemeClr val="tx2"/>
                </a:solidFill>
                <a:latin typeface="Franklin Gothic Book" panose="020B0503020102020204" pitchFamily="34" charset="0"/>
              </a:rPr>
              <a:t>MWth</a:t>
            </a:r>
            <a:r>
              <a:rPr lang="en-US" dirty="0">
                <a:solidFill>
                  <a:schemeClr val="tx2"/>
                </a:solidFill>
                <a:latin typeface="Franklin Gothic Book" panose="020B0503020102020204" pitchFamily="34" charset="0"/>
              </a:rPr>
              <a:t>)</a:t>
            </a:r>
            <a:r>
              <a:rPr lang="en-US" baseline="30000" dirty="0">
                <a:solidFill>
                  <a:schemeClr val="tx2"/>
                </a:solidFill>
                <a:latin typeface="Franklin Gothic Book" panose="020B0503020102020204" pitchFamily="34" charset="0"/>
              </a:rPr>
              <a:t>1</a:t>
            </a:r>
            <a:endParaRPr lang="fr-FR" dirty="0">
              <a:solidFill>
                <a:schemeClr val="tx2"/>
              </a:solidFill>
              <a:latin typeface="Franklin Gothic Book" panose="020B0503020102020204" pitchFamily="34" charset="0"/>
            </a:endParaRPr>
          </a:p>
        </p:txBody>
      </p:sp>
      <p:sp>
        <p:nvSpPr>
          <p:cNvPr id="13" name="Rectangle 12">
            <a:extLst>
              <a:ext uri="{FF2B5EF4-FFF2-40B4-BE49-F238E27FC236}">
                <a16:creationId xmlns:a16="http://schemas.microsoft.com/office/drawing/2014/main" id="{4B6B5CE4-E92A-463C-8595-8133BEB784B6}"/>
              </a:ext>
            </a:extLst>
          </p:cNvPr>
          <p:cNvSpPr/>
          <p:nvPr/>
        </p:nvSpPr>
        <p:spPr>
          <a:xfrm>
            <a:off x="567635" y="6428005"/>
            <a:ext cx="1829925" cy="338554"/>
          </a:xfrm>
          <a:prstGeom prst="rect">
            <a:avLst/>
          </a:prstGeom>
        </p:spPr>
        <p:txBody>
          <a:bodyPr wrap="none">
            <a:spAutoFit/>
          </a:bodyPr>
          <a:lstStyle/>
          <a:p>
            <a:r>
              <a:rPr lang="fr-FR" sz="1600" i="1" baseline="30000" dirty="0">
                <a:solidFill>
                  <a:schemeClr val="bg2">
                    <a:lumMod val="50000"/>
                  </a:schemeClr>
                </a:solidFill>
                <a:latin typeface="Franklin Gothic Book" panose="020B0503020102020204" pitchFamily="34" charset="0"/>
              </a:rPr>
              <a:t>1</a:t>
            </a:r>
            <a:r>
              <a:rPr lang="fr-FR" sz="1600" i="1" dirty="0">
                <a:solidFill>
                  <a:schemeClr val="bg2">
                    <a:lumMod val="50000"/>
                  </a:schemeClr>
                </a:solidFill>
                <a:latin typeface="Franklin Gothic Book" panose="020B0503020102020204" pitchFamily="34" charset="0"/>
              </a:rPr>
              <a:t>Source: IEA, 2015</a:t>
            </a:r>
            <a:endParaRPr lang="fr-FR" sz="1600" dirty="0"/>
          </a:p>
        </p:txBody>
      </p:sp>
    </p:spTree>
    <p:extLst>
      <p:ext uri="{BB962C8B-B14F-4D97-AF65-F5344CB8AC3E}">
        <p14:creationId xmlns:p14="http://schemas.microsoft.com/office/powerpoint/2010/main" val="45316817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B7CB-B2AA-453B-A477-FB9B913D087D}"/>
              </a:ext>
            </a:extLst>
          </p:cNvPr>
          <p:cNvSpPr>
            <a:spLocks noGrp="1"/>
          </p:cNvSpPr>
          <p:nvPr>
            <p:ph type="title"/>
          </p:nvPr>
        </p:nvSpPr>
        <p:spPr/>
        <p:txBody>
          <a:bodyPr/>
          <a:lstStyle/>
          <a:p>
            <a:r>
              <a:rPr lang="en-US" dirty="0"/>
              <a:t>Power Plant Technical Parameters</a:t>
            </a:r>
            <a:endParaRPr lang="fr-FR" dirty="0"/>
          </a:p>
        </p:txBody>
      </p:sp>
      <p:sp>
        <p:nvSpPr>
          <p:cNvPr id="3" name="Slide Number Placeholder 2">
            <a:extLst>
              <a:ext uri="{FF2B5EF4-FFF2-40B4-BE49-F238E27FC236}">
                <a16:creationId xmlns:a16="http://schemas.microsoft.com/office/drawing/2014/main" id="{833F8263-553C-4BFC-BF29-4ED8AD0F1F15}"/>
              </a:ext>
            </a:extLst>
          </p:cNvPr>
          <p:cNvSpPr>
            <a:spLocks noGrp="1"/>
          </p:cNvSpPr>
          <p:nvPr>
            <p:ph type="sldNum" sz="quarter" idx="12"/>
          </p:nvPr>
        </p:nvSpPr>
        <p:spPr/>
        <p:txBody>
          <a:bodyPr/>
          <a:lstStyle/>
          <a:p>
            <a:fld id="{E31375A4-56A4-47D6-9801-1991572033F7}" type="slidenum">
              <a:rPr lang="en-US" smtClean="0"/>
              <a:t>9</a:t>
            </a:fld>
            <a:endParaRPr lang="en-US"/>
          </a:p>
        </p:txBody>
      </p:sp>
      <p:sp>
        <p:nvSpPr>
          <p:cNvPr id="5" name="Rectangle 4">
            <a:extLst>
              <a:ext uri="{FF2B5EF4-FFF2-40B4-BE49-F238E27FC236}">
                <a16:creationId xmlns:a16="http://schemas.microsoft.com/office/drawing/2014/main" id="{206EB892-2E7F-4D2B-B4C4-596DAF826E39}"/>
              </a:ext>
            </a:extLst>
          </p:cNvPr>
          <p:cNvSpPr/>
          <p:nvPr/>
        </p:nvSpPr>
        <p:spPr>
          <a:xfrm>
            <a:off x="609601" y="6429155"/>
            <a:ext cx="5859425" cy="307777"/>
          </a:xfrm>
          <a:prstGeom prst="rect">
            <a:avLst/>
          </a:prstGeom>
        </p:spPr>
        <p:txBody>
          <a:bodyPr wrap="none">
            <a:spAutoFit/>
          </a:bodyPr>
          <a:lstStyle/>
          <a:p>
            <a:r>
              <a:rPr lang="fr-FR" sz="1400" i="1" baseline="30000" dirty="0">
                <a:solidFill>
                  <a:schemeClr val="bg2">
                    <a:lumMod val="50000"/>
                  </a:schemeClr>
                </a:solidFill>
                <a:latin typeface="Franklin Gothic Book" panose="020B0503020102020204" pitchFamily="34" charset="0"/>
              </a:rPr>
              <a:t>1</a:t>
            </a:r>
            <a:r>
              <a:rPr lang="fr-FR" sz="1400" i="1" dirty="0">
                <a:solidFill>
                  <a:schemeClr val="bg2">
                    <a:lumMod val="50000"/>
                  </a:schemeClr>
                </a:solidFill>
                <a:latin typeface="Franklin Gothic Book" panose="020B0503020102020204" pitchFamily="34" charset="0"/>
              </a:rPr>
              <a:t>Power plant </a:t>
            </a:r>
            <a:r>
              <a:rPr lang="fr-FR" sz="1400" i="1" dirty="0" err="1">
                <a:solidFill>
                  <a:schemeClr val="bg2">
                    <a:lumMod val="50000"/>
                  </a:schemeClr>
                </a:solidFill>
                <a:latin typeface="Franklin Gothic Book" panose="020B0503020102020204" pitchFamily="34" charset="0"/>
              </a:rPr>
              <a:t>parameters</a:t>
            </a:r>
            <a:r>
              <a:rPr lang="fr-FR" sz="1400" i="1" dirty="0">
                <a:solidFill>
                  <a:schemeClr val="bg2">
                    <a:lumMod val="50000"/>
                  </a:schemeClr>
                </a:solidFill>
                <a:latin typeface="Franklin Gothic Book" panose="020B0503020102020204" pitchFamily="34" charset="0"/>
              </a:rPr>
              <a:t>: IEA, 2015; </a:t>
            </a:r>
            <a:r>
              <a:rPr lang="fr-FR" sz="1400" i="1" baseline="30000" dirty="0">
                <a:solidFill>
                  <a:schemeClr val="bg2">
                    <a:lumMod val="50000"/>
                  </a:schemeClr>
                </a:solidFill>
                <a:latin typeface="Franklin Gothic Book" panose="020B0503020102020204" pitchFamily="34" charset="0"/>
              </a:rPr>
              <a:t>2</a:t>
            </a:r>
            <a:r>
              <a:rPr lang="fr-FR" sz="1400" i="1" dirty="0">
                <a:solidFill>
                  <a:schemeClr val="bg2">
                    <a:lumMod val="50000"/>
                  </a:schemeClr>
                </a:solidFill>
                <a:latin typeface="Franklin Gothic Book" panose="020B0503020102020204" pitchFamily="34" charset="0"/>
              </a:rPr>
              <a:t>Fuel </a:t>
            </a:r>
            <a:r>
              <a:rPr lang="fr-FR" sz="1400" i="1" dirty="0" err="1">
                <a:solidFill>
                  <a:schemeClr val="bg2">
                    <a:lumMod val="50000"/>
                  </a:schemeClr>
                </a:solidFill>
                <a:latin typeface="Franklin Gothic Book" panose="020B0503020102020204" pitchFamily="34" charset="0"/>
              </a:rPr>
              <a:t>cost</a:t>
            </a:r>
            <a:r>
              <a:rPr lang="fr-FR" sz="1400" i="1" dirty="0">
                <a:solidFill>
                  <a:schemeClr val="bg2">
                    <a:lumMod val="50000"/>
                  </a:schemeClr>
                </a:solidFill>
                <a:latin typeface="Franklin Gothic Book" panose="020B0503020102020204" pitchFamily="34" charset="0"/>
              </a:rPr>
              <a:t>: Intercontinental Exchange.</a:t>
            </a:r>
          </a:p>
        </p:txBody>
      </p:sp>
      <p:graphicFrame>
        <p:nvGraphicFramePr>
          <p:cNvPr id="9" name="Table 8">
            <a:extLst>
              <a:ext uri="{FF2B5EF4-FFF2-40B4-BE49-F238E27FC236}">
                <a16:creationId xmlns:a16="http://schemas.microsoft.com/office/drawing/2014/main" id="{7F283FF5-3962-4779-900F-40AC7A9CECE2}"/>
              </a:ext>
            </a:extLst>
          </p:cNvPr>
          <p:cNvGraphicFramePr>
            <a:graphicFrameLocks noGrp="1"/>
          </p:cNvGraphicFramePr>
          <p:nvPr>
            <p:extLst/>
          </p:nvPr>
        </p:nvGraphicFramePr>
        <p:xfrm>
          <a:off x="974334" y="1158217"/>
          <a:ext cx="10243332" cy="2399375"/>
        </p:xfrm>
        <a:graphic>
          <a:graphicData uri="http://schemas.openxmlformats.org/drawingml/2006/table">
            <a:tbl>
              <a:tblPr firstRow="1" bandRow="1">
                <a:tableStyleId>{BC89EF96-8CEA-46FF-86C4-4CE0E7609802}</a:tableStyleId>
              </a:tblPr>
              <a:tblGrid>
                <a:gridCol w="3574923">
                  <a:extLst>
                    <a:ext uri="{9D8B030D-6E8A-4147-A177-3AD203B41FA5}">
                      <a16:colId xmlns:a16="http://schemas.microsoft.com/office/drawing/2014/main" val="1388424615"/>
                    </a:ext>
                  </a:extLst>
                </a:gridCol>
                <a:gridCol w="2222803">
                  <a:extLst>
                    <a:ext uri="{9D8B030D-6E8A-4147-A177-3AD203B41FA5}">
                      <a16:colId xmlns:a16="http://schemas.microsoft.com/office/drawing/2014/main" val="1602753067"/>
                    </a:ext>
                  </a:extLst>
                </a:gridCol>
                <a:gridCol w="2222803">
                  <a:extLst>
                    <a:ext uri="{9D8B030D-6E8A-4147-A177-3AD203B41FA5}">
                      <a16:colId xmlns:a16="http://schemas.microsoft.com/office/drawing/2014/main" val="3686157383"/>
                    </a:ext>
                  </a:extLst>
                </a:gridCol>
                <a:gridCol w="2222803">
                  <a:extLst>
                    <a:ext uri="{9D8B030D-6E8A-4147-A177-3AD203B41FA5}">
                      <a16:colId xmlns:a16="http://schemas.microsoft.com/office/drawing/2014/main" val="717448737"/>
                    </a:ext>
                  </a:extLst>
                </a:gridCol>
              </a:tblGrid>
              <a:tr h="479875">
                <a:tc>
                  <a:txBody>
                    <a:bodyPr/>
                    <a:lstStyle/>
                    <a:p>
                      <a:pPr algn="l" fontAlgn="ctr"/>
                      <a:r>
                        <a:rPr lang="en-US" sz="2000" u="none" strike="noStrike" dirty="0">
                          <a:solidFill>
                            <a:schemeClr val="tx2"/>
                          </a:solidFill>
                          <a:effectLst/>
                          <a:latin typeface="Franklin Gothic Book" panose="020B0503020102020204" pitchFamily="34" charset="0"/>
                        </a:rPr>
                        <a:t> Parameters</a:t>
                      </a:r>
                      <a:endParaRPr lang="en-US" sz="2000" b="1"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CCGT</a:t>
                      </a:r>
                      <a:endParaRPr lang="en-US" sz="2000" b="1"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Coal</a:t>
                      </a:r>
                      <a:endParaRPr lang="en-US" sz="2000" b="1"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Renewable</a:t>
                      </a:r>
                      <a:endParaRPr lang="en-US" sz="2000" b="1" i="0" u="none" strike="noStrike" dirty="0">
                        <a:solidFill>
                          <a:schemeClr val="tx2"/>
                        </a:solidFill>
                        <a:effectLst/>
                        <a:latin typeface="Franklin Gothic Book" panose="020B0503020102020204" pitchFamily="34" charset="0"/>
                      </a:endParaRPr>
                    </a:p>
                  </a:txBody>
                  <a:tcPr marL="7620" marR="7620" marT="7620" marB="0" anchor="ctr"/>
                </a:tc>
                <a:extLst>
                  <a:ext uri="{0D108BD9-81ED-4DB2-BD59-A6C34878D82A}">
                    <a16:rowId xmlns:a16="http://schemas.microsoft.com/office/drawing/2014/main" val="1903561115"/>
                  </a:ext>
                </a:extLst>
              </a:tr>
              <a:tr h="479875">
                <a:tc>
                  <a:txBody>
                    <a:bodyPr/>
                    <a:lstStyle/>
                    <a:p>
                      <a:pPr algn="l" fontAlgn="ctr"/>
                      <a:r>
                        <a:rPr lang="en-US" sz="2000" u="none" strike="noStrike" dirty="0">
                          <a:solidFill>
                            <a:schemeClr val="tx2"/>
                          </a:solidFill>
                          <a:effectLst/>
                          <a:latin typeface="Franklin Gothic Book" panose="020B0503020102020204" pitchFamily="34" charset="0"/>
                        </a:rPr>
                        <a:t>UK O&amp;M (</a:t>
                      </a:r>
                      <a:r>
                        <a:rPr lang="fr-FR" sz="1800" b="0" i="0" kern="1200" dirty="0">
                          <a:solidFill>
                            <a:schemeClr val="tx2"/>
                          </a:solidFill>
                          <a:effectLst/>
                          <a:latin typeface="+mn-lt"/>
                          <a:ea typeface="+mn-ea"/>
                          <a:cs typeface="+mn-cs"/>
                        </a:rPr>
                        <a:t>€</a:t>
                      </a:r>
                      <a:r>
                        <a:rPr lang="en-US" sz="2000" u="none" strike="noStrike" dirty="0">
                          <a:solidFill>
                            <a:schemeClr val="tx2"/>
                          </a:solidFill>
                          <a:effectLst/>
                          <a:latin typeface="Franklin Gothic Book" panose="020B0503020102020204" pitchFamily="34" charset="0"/>
                        </a:rPr>
                        <a:t>/MWh)</a:t>
                      </a:r>
                      <a:r>
                        <a:rPr lang="en-US" sz="2000" u="none" strike="noStrike" baseline="30000" dirty="0">
                          <a:solidFill>
                            <a:schemeClr val="tx2"/>
                          </a:solidFill>
                          <a:effectLst/>
                          <a:latin typeface="Franklin Gothic Book" panose="020B0503020102020204" pitchFamily="34" charset="0"/>
                        </a:rPr>
                        <a:t>1</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b="0" i="0" u="none" strike="noStrike" dirty="0">
                          <a:solidFill>
                            <a:schemeClr val="tx2"/>
                          </a:solidFill>
                          <a:effectLst/>
                          <a:latin typeface="Franklin Gothic Book" panose="020B0503020102020204" pitchFamily="34" charset="0"/>
                        </a:rPr>
                        <a:t>5.4</a:t>
                      </a:r>
                    </a:p>
                  </a:txBody>
                  <a:tcPr marL="7620" marR="7620" marT="7620" marB="0" anchor="ctr"/>
                </a:tc>
                <a:tc>
                  <a:txBody>
                    <a:bodyPr/>
                    <a:lstStyle/>
                    <a:p>
                      <a:pPr algn="ctr" fontAlgn="ctr"/>
                      <a:r>
                        <a:rPr lang="en-US" sz="2000" b="0" i="0" u="none" strike="noStrike" dirty="0">
                          <a:solidFill>
                            <a:schemeClr val="tx2"/>
                          </a:solidFill>
                          <a:effectLst/>
                          <a:latin typeface="Franklin Gothic Book" panose="020B0503020102020204" pitchFamily="34" charset="0"/>
                        </a:rPr>
                        <a:t>7.24</a:t>
                      </a: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29.2</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extLst>
                  <a:ext uri="{0D108BD9-81ED-4DB2-BD59-A6C34878D82A}">
                    <a16:rowId xmlns:a16="http://schemas.microsoft.com/office/drawing/2014/main" val="588819058"/>
                  </a:ext>
                </a:extLst>
              </a:tr>
              <a:tr h="479875">
                <a:tc>
                  <a:txBody>
                    <a:bodyPr/>
                    <a:lstStyle/>
                    <a:p>
                      <a:pPr algn="l" fontAlgn="ctr"/>
                      <a:r>
                        <a:rPr lang="en-US" sz="2000" u="none" strike="noStrike" dirty="0">
                          <a:solidFill>
                            <a:schemeClr val="tx2"/>
                          </a:solidFill>
                          <a:effectLst/>
                          <a:latin typeface="Franklin Gothic Book" panose="020B0503020102020204" pitchFamily="34" charset="0"/>
                        </a:rPr>
                        <a:t>UK Fuel Cost (</a:t>
                      </a:r>
                      <a:r>
                        <a:rPr lang="fr-FR" sz="1800" b="0" i="0" kern="1200" dirty="0">
                          <a:solidFill>
                            <a:schemeClr val="tx2"/>
                          </a:solidFill>
                          <a:effectLst/>
                          <a:latin typeface="+mn-lt"/>
                          <a:ea typeface="+mn-ea"/>
                          <a:cs typeface="+mn-cs"/>
                        </a:rPr>
                        <a:t>€</a:t>
                      </a:r>
                      <a:r>
                        <a:rPr lang="en-US" sz="2000" u="none" strike="noStrike" dirty="0">
                          <a:solidFill>
                            <a:schemeClr val="tx2"/>
                          </a:solidFill>
                          <a:effectLst/>
                          <a:latin typeface="Franklin Gothic Book" panose="020B0503020102020204" pitchFamily="34" charset="0"/>
                        </a:rPr>
                        <a:t>/</a:t>
                      </a:r>
                      <a:r>
                        <a:rPr lang="en-US" sz="2000" u="none" strike="noStrike" dirty="0" err="1">
                          <a:solidFill>
                            <a:schemeClr val="tx2"/>
                          </a:solidFill>
                          <a:effectLst/>
                          <a:latin typeface="Franklin Gothic Book" panose="020B0503020102020204" pitchFamily="34" charset="0"/>
                        </a:rPr>
                        <a:t>MWh</a:t>
                      </a:r>
                      <a:r>
                        <a:rPr lang="en-US" sz="2000" u="none" strike="noStrike" baseline="-25000" dirty="0" err="1">
                          <a:solidFill>
                            <a:schemeClr val="tx2"/>
                          </a:solidFill>
                          <a:effectLst/>
                          <a:latin typeface="Franklin Gothic Book" panose="020B0503020102020204" pitchFamily="34" charset="0"/>
                        </a:rPr>
                        <a:t>th</a:t>
                      </a:r>
                      <a:r>
                        <a:rPr lang="en-US" sz="2000" u="none" strike="noStrike" dirty="0">
                          <a:solidFill>
                            <a:schemeClr val="tx2"/>
                          </a:solidFill>
                          <a:effectLst/>
                          <a:latin typeface="Franklin Gothic Book" panose="020B0503020102020204" pitchFamily="34" charset="0"/>
                        </a:rPr>
                        <a:t>)</a:t>
                      </a:r>
                      <a:r>
                        <a:rPr lang="en-US" sz="2000" u="none" strike="noStrike" baseline="30000" dirty="0">
                          <a:solidFill>
                            <a:schemeClr val="tx2"/>
                          </a:solidFill>
                          <a:effectLst/>
                          <a:latin typeface="Franklin Gothic Book" panose="020B0503020102020204" pitchFamily="34" charset="0"/>
                        </a:rPr>
                        <a:t>2</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10.20 - 23.82</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a:rPr>
                        <a:t>7.85 - 10.28</a:t>
                      </a:r>
                      <a:endParaRPr lang="en-US" sz="2000" b="0" i="0" u="none" strike="noStrike" dirty="0">
                        <a:solidFill>
                          <a:schemeClr val="tx2"/>
                        </a:solidFill>
                        <a:effectLst/>
                        <a:latin typeface="Franklin Gothic Book"/>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extLst>
                  <a:ext uri="{0D108BD9-81ED-4DB2-BD59-A6C34878D82A}">
                    <a16:rowId xmlns:a16="http://schemas.microsoft.com/office/drawing/2014/main" val="4075282091"/>
                  </a:ext>
                </a:extLst>
              </a:tr>
              <a:tr h="479875">
                <a:tc>
                  <a:txBody>
                    <a:bodyPr/>
                    <a:lstStyle/>
                    <a:p>
                      <a:pPr algn="l" fontAlgn="ctr"/>
                      <a:r>
                        <a:rPr lang="en-US" sz="2000" u="none" strike="noStrike" dirty="0">
                          <a:solidFill>
                            <a:schemeClr val="tx2"/>
                          </a:solidFill>
                          <a:effectLst/>
                          <a:latin typeface="Franklin Gothic Book" panose="020B0503020102020204" pitchFamily="34" charset="0"/>
                        </a:rPr>
                        <a:t>Germany O&amp;M (</a:t>
                      </a:r>
                      <a:r>
                        <a:rPr lang="fr-FR" sz="1800" b="0" i="0" kern="1200" dirty="0">
                          <a:solidFill>
                            <a:schemeClr val="tx2"/>
                          </a:solidFill>
                          <a:effectLst/>
                          <a:latin typeface="+mn-lt"/>
                          <a:ea typeface="+mn-ea"/>
                          <a:cs typeface="+mn-cs"/>
                        </a:rPr>
                        <a:t>€</a:t>
                      </a:r>
                      <a:r>
                        <a:rPr lang="en-US" sz="2000" u="none" strike="noStrike" dirty="0">
                          <a:solidFill>
                            <a:schemeClr val="tx2"/>
                          </a:solidFill>
                          <a:effectLst/>
                          <a:latin typeface="Franklin Gothic Book" panose="020B0503020102020204" pitchFamily="34" charset="0"/>
                        </a:rPr>
                        <a:t>/MWh)</a:t>
                      </a:r>
                      <a:r>
                        <a:rPr lang="en-US" sz="2000" u="none" strike="noStrike" baseline="30000" dirty="0">
                          <a:solidFill>
                            <a:schemeClr val="tx2"/>
                          </a:solidFill>
                          <a:effectLst/>
                          <a:latin typeface="Franklin Gothic Book" panose="020B0503020102020204" pitchFamily="34" charset="0"/>
                        </a:rPr>
                        <a:t>1</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2000" b="0" i="0" u="none" strike="noStrike" dirty="0">
                          <a:solidFill>
                            <a:schemeClr val="tx2"/>
                          </a:solidFill>
                          <a:effectLst/>
                          <a:latin typeface="Franklin Gothic Book" panose="020B0503020102020204" pitchFamily="34" charset="0"/>
                        </a:rPr>
                        <a:t>6.27</a:t>
                      </a:r>
                    </a:p>
                  </a:txBody>
                  <a:tcPr marL="7620" marR="7620" marT="7620" marB="0" anchor="ctr"/>
                </a:tc>
                <a:tc>
                  <a:txBody>
                    <a:bodyPr/>
                    <a:lstStyle/>
                    <a:p>
                      <a:pPr algn="ctr" fontAlgn="ctr"/>
                      <a:r>
                        <a:rPr lang="en-US" sz="2000" b="0" i="0" u="none" strike="noStrike" dirty="0">
                          <a:solidFill>
                            <a:schemeClr val="tx2"/>
                          </a:solidFill>
                          <a:effectLst/>
                          <a:latin typeface="Franklin Gothic Book" panose="020B0503020102020204" pitchFamily="34" charset="0"/>
                        </a:rPr>
                        <a:t>9.52</a:t>
                      </a:r>
                    </a:p>
                  </a:txBody>
                  <a:tcPr marL="7620" marR="7620" marT="7620" marB="0" anchor="ctr"/>
                </a:tc>
                <a:tc>
                  <a:txBody>
                    <a:bodyPr/>
                    <a:lstStyle/>
                    <a:p>
                      <a:pPr algn="ctr" fontAlgn="ctr"/>
                      <a:r>
                        <a:rPr lang="en-US" sz="2000" u="none" strike="noStrike" dirty="0">
                          <a:solidFill>
                            <a:schemeClr val="tx2"/>
                          </a:solidFill>
                          <a:effectLst/>
                          <a:latin typeface="Franklin Gothic Book"/>
                        </a:rPr>
                        <a:t>25.4</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extLst>
                  <a:ext uri="{0D108BD9-81ED-4DB2-BD59-A6C34878D82A}">
                    <a16:rowId xmlns:a16="http://schemas.microsoft.com/office/drawing/2014/main" val="2820625060"/>
                  </a:ext>
                </a:extLst>
              </a:tr>
              <a:tr h="479875">
                <a:tc>
                  <a:txBody>
                    <a:bodyPr/>
                    <a:lstStyle/>
                    <a:p>
                      <a:pPr algn="l" fontAlgn="ctr"/>
                      <a:r>
                        <a:rPr lang="en-US" sz="2000" u="none" strike="noStrike" dirty="0">
                          <a:solidFill>
                            <a:schemeClr val="tx2"/>
                          </a:solidFill>
                          <a:effectLst/>
                          <a:latin typeface="Franklin Gothic Book" panose="020B0503020102020204" pitchFamily="34" charset="0"/>
                        </a:rPr>
                        <a:t>Germany Fuel Cost (</a:t>
                      </a:r>
                      <a:r>
                        <a:rPr lang="fr-FR" sz="1800" b="0" i="0" kern="1200" dirty="0">
                          <a:solidFill>
                            <a:schemeClr val="tx2"/>
                          </a:solidFill>
                          <a:effectLst/>
                          <a:latin typeface="+mn-lt"/>
                          <a:ea typeface="+mn-ea"/>
                          <a:cs typeface="+mn-cs"/>
                        </a:rPr>
                        <a:t>€</a:t>
                      </a:r>
                      <a:r>
                        <a:rPr lang="en-US" sz="2000" u="none" strike="noStrike" dirty="0">
                          <a:solidFill>
                            <a:schemeClr val="tx2"/>
                          </a:solidFill>
                          <a:effectLst/>
                          <a:latin typeface="Franklin Gothic Book" panose="020B0503020102020204" pitchFamily="34" charset="0"/>
                        </a:rPr>
                        <a:t>/</a:t>
                      </a:r>
                      <a:r>
                        <a:rPr lang="en-US" sz="2000" u="none" strike="noStrike" dirty="0" err="1">
                          <a:solidFill>
                            <a:schemeClr val="tx2"/>
                          </a:solidFill>
                          <a:effectLst/>
                          <a:latin typeface="Franklin Gothic Book" panose="020B0503020102020204" pitchFamily="34" charset="0"/>
                        </a:rPr>
                        <a:t>MWh</a:t>
                      </a:r>
                      <a:r>
                        <a:rPr lang="en-US" sz="2000" u="none" strike="noStrike" baseline="-25000" dirty="0" err="1">
                          <a:solidFill>
                            <a:schemeClr val="tx2"/>
                          </a:solidFill>
                          <a:effectLst/>
                          <a:latin typeface="Franklin Gothic Book" panose="020B0503020102020204" pitchFamily="34" charset="0"/>
                        </a:rPr>
                        <a:t>th</a:t>
                      </a:r>
                      <a:r>
                        <a:rPr lang="en-US" sz="2000" u="none" strike="noStrike" dirty="0">
                          <a:solidFill>
                            <a:schemeClr val="tx2"/>
                          </a:solidFill>
                          <a:effectLst/>
                          <a:latin typeface="Franklin Gothic Book" panose="020B0503020102020204" pitchFamily="34" charset="0"/>
                        </a:rPr>
                        <a:t>)</a:t>
                      </a:r>
                      <a:r>
                        <a:rPr lang="en-US" sz="2000" u="none" strike="noStrike" baseline="30000" dirty="0">
                          <a:solidFill>
                            <a:schemeClr val="tx2"/>
                          </a:solidFill>
                          <a:effectLst/>
                          <a:latin typeface="Franklin Gothic Book" panose="020B0503020102020204" pitchFamily="34" charset="0"/>
                        </a:rPr>
                        <a:t>2</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15 - 21.7</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8.92 - 11.87</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tc>
                  <a:txBody>
                    <a:bodyPr/>
                    <a:lstStyle/>
                    <a:p>
                      <a:pPr algn="ctr" fontAlgn="ctr"/>
                      <a:r>
                        <a:rPr lang="en-US" sz="2000" u="none" strike="noStrike" dirty="0">
                          <a:solidFill>
                            <a:schemeClr val="tx2"/>
                          </a:solidFill>
                          <a:effectLst/>
                          <a:latin typeface="Franklin Gothic Book" panose="020B0503020102020204" pitchFamily="34" charset="0"/>
                        </a:rPr>
                        <a:t>-</a:t>
                      </a:r>
                      <a:endParaRPr lang="en-US" sz="2000" b="0" i="0" u="none" strike="noStrike" dirty="0">
                        <a:solidFill>
                          <a:schemeClr val="tx2"/>
                        </a:solidFill>
                        <a:effectLst/>
                        <a:latin typeface="Franklin Gothic Book" panose="020B0503020102020204" pitchFamily="34" charset="0"/>
                      </a:endParaRPr>
                    </a:p>
                  </a:txBody>
                  <a:tcPr marL="7620" marR="7620" marT="7620" marB="0" anchor="ctr"/>
                </a:tc>
                <a:extLst>
                  <a:ext uri="{0D108BD9-81ED-4DB2-BD59-A6C34878D82A}">
                    <a16:rowId xmlns:a16="http://schemas.microsoft.com/office/drawing/2014/main" val="2756312454"/>
                  </a:ext>
                </a:extLst>
              </a:tr>
            </a:tbl>
          </a:graphicData>
        </a:graphic>
      </p:graphicFrame>
      <p:pic>
        <p:nvPicPr>
          <p:cNvPr id="2050" name="Picture 2" descr="Gambar terkait">
            <a:extLst>
              <a:ext uri="{FF2B5EF4-FFF2-40B4-BE49-F238E27FC236}">
                <a16:creationId xmlns:a16="http://schemas.microsoft.com/office/drawing/2014/main" id="{70B2EE63-5606-4310-95F0-44F1F7404964}"/>
              </a:ext>
            </a:extLst>
          </p:cNvPr>
          <p:cNvPicPr>
            <a:picLocks noChangeAspect="1" noChangeArrowheads="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392074" y="3984151"/>
            <a:ext cx="1598034" cy="159803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Left Brace 11">
            <a:extLst>
              <a:ext uri="{FF2B5EF4-FFF2-40B4-BE49-F238E27FC236}">
                <a16:creationId xmlns:a16="http://schemas.microsoft.com/office/drawing/2014/main" id="{30192768-06C2-4443-938A-1F47AF3E6AEC}"/>
              </a:ext>
            </a:extLst>
          </p:cNvPr>
          <p:cNvSpPr/>
          <p:nvPr/>
        </p:nvSpPr>
        <p:spPr>
          <a:xfrm>
            <a:off x="3990108" y="4073427"/>
            <a:ext cx="633477" cy="1431780"/>
          </a:xfrm>
          <a:prstGeom prst="leftBrace">
            <a:avLst>
              <a:gd name="adj1" fmla="val 30846"/>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dirty="0">
              <a:solidFill>
                <a:schemeClr val="tx2"/>
              </a:solidFill>
            </a:endParaRPr>
          </a:p>
        </p:txBody>
      </p:sp>
      <p:sp>
        <p:nvSpPr>
          <p:cNvPr id="13" name="TextBox 12">
            <a:extLst>
              <a:ext uri="{FF2B5EF4-FFF2-40B4-BE49-F238E27FC236}">
                <a16:creationId xmlns:a16="http://schemas.microsoft.com/office/drawing/2014/main" id="{FB831EC2-A2A1-4ABA-A2D9-16670BECFCBA}"/>
              </a:ext>
            </a:extLst>
          </p:cNvPr>
          <p:cNvSpPr txBox="1"/>
          <p:nvPr/>
        </p:nvSpPr>
        <p:spPr>
          <a:xfrm>
            <a:off x="480076" y="4429225"/>
            <a:ext cx="2225963" cy="707886"/>
          </a:xfrm>
          <a:prstGeom prst="rect">
            <a:avLst/>
          </a:prstGeom>
          <a:noFill/>
        </p:spPr>
        <p:txBody>
          <a:bodyPr wrap="square" rtlCol="0">
            <a:spAutoFit/>
          </a:bodyPr>
          <a:lstStyle/>
          <a:p>
            <a:pPr algn="r"/>
            <a:r>
              <a:rPr lang="en-US" sz="2000" dirty="0">
                <a:solidFill>
                  <a:schemeClr val="tx2"/>
                </a:solidFill>
                <a:latin typeface="Franklin Gothic Book" panose="020B0503020102020204" pitchFamily="34" charset="0"/>
              </a:rPr>
              <a:t>Day ahead market (DAM) price</a:t>
            </a:r>
            <a:endParaRPr lang="fr-FR" sz="2000" dirty="0">
              <a:solidFill>
                <a:schemeClr val="tx2"/>
              </a:solidFill>
              <a:latin typeface="Franklin Gothic Book" panose="020B0503020102020204" pitchFamily="34" charset="0"/>
            </a:endParaRPr>
          </a:p>
        </p:txBody>
      </p:sp>
      <p:sp>
        <p:nvSpPr>
          <p:cNvPr id="15" name="TextBox 14">
            <a:extLst>
              <a:ext uri="{FF2B5EF4-FFF2-40B4-BE49-F238E27FC236}">
                <a16:creationId xmlns:a16="http://schemas.microsoft.com/office/drawing/2014/main" id="{CDC60FC0-BFB4-4EF2-9090-B14BF8B6D24B}"/>
              </a:ext>
            </a:extLst>
          </p:cNvPr>
          <p:cNvSpPr txBox="1"/>
          <p:nvPr/>
        </p:nvSpPr>
        <p:spPr>
          <a:xfrm>
            <a:off x="4821282" y="3873372"/>
            <a:ext cx="3380612" cy="400110"/>
          </a:xfrm>
          <a:prstGeom prst="rect">
            <a:avLst/>
          </a:prstGeom>
          <a:noFill/>
        </p:spPr>
        <p:txBody>
          <a:bodyPr wrap="square" rtlCol="0">
            <a:spAutoFit/>
          </a:bodyPr>
          <a:lstStyle/>
          <a:p>
            <a:r>
              <a:rPr lang="en-US" sz="2000" i="1" dirty="0">
                <a:solidFill>
                  <a:schemeClr val="tx2"/>
                </a:solidFill>
                <a:latin typeface="Franklin Gothic Book" panose="020B0503020102020204" pitchFamily="34" charset="0"/>
              </a:rPr>
              <a:t>UK (</a:t>
            </a:r>
            <a:r>
              <a:rPr lang="en-US" sz="2000" i="1" dirty="0" err="1">
                <a:solidFill>
                  <a:schemeClr val="tx2"/>
                </a:solidFill>
                <a:latin typeface="Franklin Gothic Book" panose="020B0503020102020204" pitchFamily="34" charset="0"/>
              </a:rPr>
              <a:t>Nordpool</a:t>
            </a:r>
            <a:r>
              <a:rPr lang="en-US" sz="2000" i="1" dirty="0">
                <a:solidFill>
                  <a:schemeClr val="tx2"/>
                </a:solidFill>
                <a:latin typeface="Franklin Gothic Book" panose="020B0503020102020204" pitchFamily="34" charset="0"/>
              </a:rPr>
              <a:t> Spot, 2017)</a:t>
            </a:r>
            <a:endParaRPr lang="fr-FR" sz="2000" i="1" dirty="0">
              <a:solidFill>
                <a:schemeClr val="tx2"/>
              </a:solidFill>
              <a:latin typeface="Franklin Gothic Book" panose="020B0503020102020204" pitchFamily="34" charset="0"/>
            </a:endParaRPr>
          </a:p>
        </p:txBody>
      </p:sp>
      <p:sp>
        <p:nvSpPr>
          <p:cNvPr id="16" name="TextBox 15">
            <a:extLst>
              <a:ext uri="{FF2B5EF4-FFF2-40B4-BE49-F238E27FC236}">
                <a16:creationId xmlns:a16="http://schemas.microsoft.com/office/drawing/2014/main" id="{D146C40C-AB9F-4700-BE12-8AD49572FFF2}"/>
              </a:ext>
            </a:extLst>
          </p:cNvPr>
          <p:cNvSpPr txBox="1"/>
          <p:nvPr/>
        </p:nvSpPr>
        <p:spPr>
          <a:xfrm>
            <a:off x="4821282" y="5305152"/>
            <a:ext cx="4069404" cy="400110"/>
          </a:xfrm>
          <a:prstGeom prst="rect">
            <a:avLst/>
          </a:prstGeom>
          <a:noFill/>
        </p:spPr>
        <p:txBody>
          <a:bodyPr wrap="square" rtlCol="0">
            <a:spAutoFit/>
          </a:bodyPr>
          <a:lstStyle/>
          <a:p>
            <a:r>
              <a:rPr lang="en-US" sz="2000" i="1" dirty="0">
                <a:solidFill>
                  <a:schemeClr val="tx2"/>
                </a:solidFill>
                <a:latin typeface="Franklin Gothic Book" panose="020B0503020102020204" pitchFamily="34" charset="0"/>
              </a:rPr>
              <a:t>Germany (EPEX Spot, 2017)</a:t>
            </a:r>
            <a:endParaRPr lang="fr-FR" sz="2000" i="1" dirty="0">
              <a:solidFill>
                <a:schemeClr val="tx2"/>
              </a:solidFill>
              <a:latin typeface="Franklin Gothic Book" panose="020B0503020102020204" pitchFamily="34" charset="0"/>
            </a:endParaRPr>
          </a:p>
        </p:txBody>
      </p:sp>
    </p:spTree>
    <p:extLst>
      <p:ext uri="{BB962C8B-B14F-4D97-AF65-F5344CB8AC3E}">
        <p14:creationId xmlns:p14="http://schemas.microsoft.com/office/powerpoint/2010/main" val="163772374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heme/theme1.xml><?xml version="1.0" encoding="utf-8"?>
<a:theme xmlns:a="http://schemas.openxmlformats.org/drawingml/2006/main" name="Diamond Grid 16x9">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amond grid presentation (widescreen).potx" id="{B2221865-AD13-4DF0-B68E-BF08E8CC5659}" vid="{BAA0C488-98B6-4F47-8E1C-5C7CD9605F7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DiamondGrid">
      <a:dk1>
        <a:srgbClr val="2D2E2D"/>
      </a:dk1>
      <a:lt1>
        <a:sysClr val="window" lastClr="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Arial">
      <a:maj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2354</TotalTime>
  <Words>2380</Words>
  <Application>Microsoft Office PowerPoint</Application>
  <PresentationFormat>Widescreen</PresentationFormat>
  <Paragraphs>657</Paragraphs>
  <Slides>55</Slides>
  <Notes>55</Notes>
  <HiddenSlides>13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55</vt:i4>
      </vt:variant>
    </vt:vector>
  </HeadingPairs>
  <TitlesOfParts>
    <vt:vector size="65" baseType="lpstr">
      <vt:lpstr>Arial</vt:lpstr>
      <vt:lpstr>Calibri</vt:lpstr>
      <vt:lpstr>Calibri Light</vt:lpstr>
      <vt:lpstr>Cambria Math</vt:lpstr>
      <vt:lpstr>Franklin Gothic Book</vt:lpstr>
      <vt:lpstr>Franklin Gothic Demi</vt:lpstr>
      <vt:lpstr>Franklin Gothic Medium</vt:lpstr>
      <vt:lpstr>Wingdings</vt:lpstr>
      <vt:lpstr>Diamond Grid 16x9</vt:lpstr>
      <vt:lpstr>Office Theme</vt:lpstr>
      <vt:lpstr>CARBON PRICING MECHANISM Case of UK and Germany</vt:lpstr>
      <vt:lpstr>PowerPoint Presentation</vt:lpstr>
      <vt:lpstr>ETS and Carbon Price Floor</vt:lpstr>
      <vt:lpstr>Carbon Pricing in Europe</vt:lpstr>
      <vt:lpstr>What about in the UK and Germany?</vt:lpstr>
      <vt:lpstr>Comparison of ETS vs. CPF</vt:lpstr>
      <vt:lpstr>Case Studies</vt:lpstr>
      <vt:lpstr>Power Plant Portfolios in Both Countries</vt:lpstr>
      <vt:lpstr>Power Plant Technical Parameters</vt:lpstr>
      <vt:lpstr>Renewables</vt:lpstr>
      <vt:lpstr>PV Energy Profile (Germany)</vt:lpstr>
      <vt:lpstr>Wind Energy Profile (UK)</vt:lpstr>
      <vt:lpstr>ETS Impact in Germany</vt:lpstr>
      <vt:lpstr>Model Assumption</vt:lpstr>
      <vt:lpstr>PowerPoint Presentation</vt:lpstr>
      <vt:lpstr>PowerPoint Presentation</vt:lpstr>
      <vt:lpstr> Germany: Profit &amp; Cost</vt:lpstr>
      <vt:lpstr> Germany: STMC vs DAM </vt:lpstr>
      <vt:lpstr>PowerPoint Presentation</vt:lpstr>
      <vt:lpstr>Germany- Merit Order  </vt:lpstr>
      <vt:lpstr>CPF Impact in United Kingdom</vt:lpstr>
      <vt:lpstr>PowerPoint Presentation</vt:lpstr>
      <vt:lpstr>PowerPoint Presentation</vt:lpstr>
      <vt:lpstr> United Kingdom </vt:lpstr>
      <vt:lpstr> United Kingdom </vt:lpstr>
      <vt:lpstr>PowerPoint Presentation</vt:lpstr>
      <vt:lpstr>The Retirement of Coal in the UK !</vt:lpstr>
      <vt:lpstr>Merit Order – United Kingdom </vt:lpstr>
      <vt:lpstr>Overall Economic Result</vt:lpstr>
      <vt:lpstr>Overall Economical Results - Germany</vt:lpstr>
      <vt:lpstr>Overall Economical Results - UK</vt:lpstr>
      <vt:lpstr>Sensitivity Analysis</vt:lpstr>
      <vt:lpstr>Margin due to Carbon Price Changes</vt:lpstr>
      <vt:lpstr>Supply Merit Order</vt:lpstr>
      <vt:lpstr>Conclusion</vt:lpstr>
      <vt:lpstr>Recap of the Project</vt:lpstr>
      <vt:lpstr>Future Perspectives</vt:lpstr>
      <vt:lpstr>Two Plausible Scenarios - Post 2020 </vt:lpstr>
      <vt:lpstr>Mitigation</vt:lpstr>
      <vt:lpstr>Proposed Strategies </vt:lpstr>
      <vt:lpstr>CPF in the EU (Germany) - *low probability</vt:lpstr>
      <vt:lpstr>Thank You</vt:lpstr>
      <vt:lpstr>Annex</vt:lpstr>
      <vt:lpstr>PowerPoint Presentation</vt:lpstr>
      <vt:lpstr>Carbon Pricing Map (World Bank, 2017)</vt:lpstr>
      <vt:lpstr>EU Emission Level (Country Comparison)</vt:lpstr>
      <vt:lpstr>Carbon Market in The World (World Bank, 2017)</vt:lpstr>
      <vt:lpstr>MSR to Stabilize Supply and Demand</vt:lpstr>
      <vt:lpstr>Input Parameters - Coal</vt:lpstr>
      <vt:lpstr>Input Parameters - CCGT</vt:lpstr>
      <vt:lpstr>PowerPoint Presentation</vt:lpstr>
      <vt:lpstr>Model Demonstration</vt:lpstr>
      <vt:lpstr>PowerPoint Presentation</vt:lpstr>
      <vt:lpstr>PowerPoint Presentation</vt:lpstr>
      <vt:lpstr>Overall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Lugas Raka Adrianto</dc:creator>
  <cp:lastModifiedBy>Lap Ngo</cp:lastModifiedBy>
  <cp:revision>293</cp:revision>
  <dcterms:created xsi:type="dcterms:W3CDTF">2018-03-05T17:20:36Z</dcterms:created>
  <dcterms:modified xsi:type="dcterms:W3CDTF">2018-08-11T11:28:36Z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